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Nunit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aveat"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38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675356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fae26767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9fae26767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e44924c62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9e44924c62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9e44924c62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9e44924c62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9e479d66a0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9e479d66a0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23b0cdbd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623b0cdbd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23b0cdbd2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23b0cdbd2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623b0cdbd2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623b0cdbd2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9e479d66a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9e479d66a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623b0cdbd2_5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623b0cdbd2_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623b0cdbd2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623b0cdbd2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ecefabe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9ecefabe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6250a00b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6250a00b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6250a00b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6250a00b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6250a00b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6250a00b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6250a00bf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6250a00bf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6250a00bf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6250a00bf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6250a00bf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6250a00bf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6250a00bf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6250a00bf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6250a00bf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6250a00b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6259a57f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6259a57f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6259a57fc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6259a57f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625bd1d63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625bd1d63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625bd1d6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625bd1d6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625bd1d63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625bd1d6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623df136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623df136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623df1369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623df1369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623df13696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623df13696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623df1369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623df1369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623df13696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623df13696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625bd1d63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625bd1d63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623df13696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623df13696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9fe3f80fd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9fe3f80f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9d1e0df2c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9d1e0df2c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625bd1d63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625bd1d63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9fe3f80fd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9fe3f80fd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9fe3f80fd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9fe3f80fd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1f9bd36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61f9bd36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1f9bd36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61f9bd36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eb8cc6ade3_5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eb8cc6ade3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b8cc6ade3_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b8cc6ade3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fe3f80fd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fe3f80fd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plataformadetransparencia.org.m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mailto:unidad.enlace@inai.org.m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sz="2700">
                <a:solidFill>
                  <a:srgbClr val="000000"/>
                </a:solidFill>
                <a:latin typeface="Caveat"/>
                <a:ea typeface="Caveat"/>
                <a:cs typeface="Caveat"/>
                <a:sym typeface="Caveat"/>
              </a:rPr>
              <a:t>TALLER </a:t>
            </a:r>
            <a:endParaRPr sz="2700">
              <a:solidFill>
                <a:srgbClr val="000000"/>
              </a:solidFill>
              <a:latin typeface="Caveat"/>
              <a:ea typeface="Caveat"/>
              <a:cs typeface="Caveat"/>
              <a:sym typeface="Caveat"/>
            </a:endParaRPr>
          </a:p>
          <a:p>
            <a:pPr marL="0" lvl="0" indent="0" algn="ctr" rtl="0">
              <a:spcBef>
                <a:spcPts val="0"/>
              </a:spcBef>
              <a:spcAft>
                <a:spcPts val="0"/>
              </a:spcAft>
              <a:buNone/>
            </a:pPr>
            <a:r>
              <a:rPr lang="es-419" sz="2700">
                <a:solidFill>
                  <a:srgbClr val="000000"/>
                </a:solidFill>
                <a:latin typeface="Caveat"/>
                <a:ea typeface="Caveat"/>
                <a:cs typeface="Caveat"/>
                <a:sym typeface="Caveat"/>
              </a:rPr>
              <a:t>Instituto  De Transparencia Acceso a la Información y Protección de Datos Personales del Estado de Tamaulipas (ITAIT)</a:t>
            </a:r>
            <a:endParaRPr sz="2700">
              <a:solidFill>
                <a:srgbClr val="000000"/>
              </a:solidFill>
              <a:latin typeface="Caveat"/>
              <a:ea typeface="Caveat"/>
              <a:cs typeface="Caveat"/>
              <a:sym typeface="Caveat"/>
            </a:endParaRPr>
          </a:p>
          <a:p>
            <a:pPr marL="0" lvl="0" indent="0" algn="l" rtl="0">
              <a:spcBef>
                <a:spcPts val="0"/>
              </a:spcBef>
              <a:spcAft>
                <a:spcPts val="0"/>
              </a:spcAft>
              <a:buNone/>
            </a:pPr>
            <a:endParaRPr sz="2700">
              <a:solidFill>
                <a:srgbClr val="000000"/>
              </a:solidFill>
              <a:latin typeface="Arial"/>
              <a:ea typeface="Arial"/>
              <a:cs typeface="Arial"/>
              <a:sym typeface="Arial"/>
            </a:endParaRPr>
          </a:p>
        </p:txBody>
      </p:sp>
      <p:sp>
        <p:nvSpPr>
          <p:cNvPr id="129" name="Google Shape;129;p1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i="1">
                <a:solidFill>
                  <a:schemeClr val="dk2"/>
                </a:solidFill>
              </a:rPr>
              <a:t>                                                                                                   Y</a:t>
            </a:r>
            <a:endParaRPr i="1">
              <a:solidFill>
                <a:schemeClr val="dk2"/>
              </a:solidFill>
            </a:endParaRPr>
          </a:p>
          <a:p>
            <a:pPr marL="0" lvl="0" indent="0" algn="l" rtl="0">
              <a:spcBef>
                <a:spcPts val="1200"/>
              </a:spcBef>
              <a:spcAft>
                <a:spcPts val="1200"/>
              </a:spcAft>
              <a:buNone/>
            </a:pPr>
            <a:r>
              <a:rPr lang="es-419" sz="8000" i="1">
                <a:solidFill>
                  <a:schemeClr val="dk2"/>
                </a:solidFill>
              </a:rPr>
              <a:t>                                                       </a:t>
            </a:r>
            <a:endParaRPr sz="8000" i="1">
              <a:solidFill>
                <a:schemeClr val="dk2"/>
              </a:solidFill>
            </a:endParaRPr>
          </a:p>
        </p:txBody>
      </p:sp>
      <p:pic>
        <p:nvPicPr>
          <p:cNvPr id="130" name="Google Shape;130;p13"/>
          <p:cNvPicPr preferRelativeResize="0"/>
          <p:nvPr/>
        </p:nvPicPr>
        <p:blipFill>
          <a:blip r:embed="rId3">
            <a:alphaModFix/>
          </a:blip>
          <a:stretch>
            <a:fillRect/>
          </a:stretch>
        </p:blipFill>
        <p:spPr>
          <a:xfrm>
            <a:off x="1885400" y="2141000"/>
            <a:ext cx="5074975" cy="2511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963725" y="482150"/>
            <a:ext cx="7505700" cy="1220100"/>
          </a:xfrm>
          <a:prstGeom prst="rect">
            <a:avLst/>
          </a:prstGeom>
        </p:spPr>
        <p:txBody>
          <a:bodyPr spcFirstLastPara="1" wrap="square" lIns="91425" tIns="91425" rIns="91425" bIns="91425" anchor="t" anchorCtr="0">
            <a:normAutofit/>
          </a:bodyPr>
          <a:lstStyle/>
          <a:p>
            <a:pPr marL="914400" lvl="0" indent="0" algn="l" rtl="0">
              <a:spcBef>
                <a:spcPts val="0"/>
              </a:spcBef>
              <a:spcAft>
                <a:spcPts val="0"/>
              </a:spcAft>
              <a:buNone/>
            </a:pPr>
            <a:r>
              <a:rPr lang="es-419">
                <a:solidFill>
                  <a:schemeClr val="dk2"/>
                </a:solidFill>
              </a:rPr>
              <a:t>Obligaciones de los encargados</a:t>
            </a:r>
            <a:endParaRPr>
              <a:solidFill>
                <a:schemeClr val="dk2"/>
              </a:solidFill>
            </a:endParaRPr>
          </a:p>
        </p:txBody>
      </p:sp>
      <p:sp>
        <p:nvSpPr>
          <p:cNvPr id="211" name="Google Shape;211;p22"/>
          <p:cNvSpPr txBox="1">
            <a:spLocks noGrp="1"/>
          </p:cNvSpPr>
          <p:nvPr>
            <p:ph type="body" idx="1"/>
          </p:nvPr>
        </p:nvSpPr>
        <p:spPr>
          <a:xfrm>
            <a:off x="963725" y="2034838"/>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212" name="Google Shape;212;p22"/>
          <p:cNvSpPr/>
          <p:nvPr/>
        </p:nvSpPr>
        <p:spPr>
          <a:xfrm>
            <a:off x="527275" y="1131100"/>
            <a:ext cx="1624200" cy="1112400"/>
          </a:xfrm>
          <a:prstGeom prst="roundRect">
            <a:avLst>
              <a:gd name="adj" fmla="val 16664"/>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Debe realizarse conforme a las instrucciones del responsable</a:t>
            </a:r>
            <a:endParaRPr>
              <a:latin typeface="Calibri"/>
              <a:ea typeface="Calibri"/>
              <a:cs typeface="Calibri"/>
              <a:sym typeface="Calibri"/>
            </a:endParaRPr>
          </a:p>
        </p:txBody>
      </p:sp>
      <p:sp>
        <p:nvSpPr>
          <p:cNvPr id="213" name="Google Shape;213;p22"/>
          <p:cNvSpPr/>
          <p:nvPr/>
        </p:nvSpPr>
        <p:spPr>
          <a:xfrm>
            <a:off x="1201425" y="2243400"/>
            <a:ext cx="1708200" cy="11514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Respetar las finalidades indicadas por el responsable</a:t>
            </a:r>
            <a:endParaRPr>
              <a:latin typeface="Calibri"/>
              <a:ea typeface="Calibri"/>
              <a:cs typeface="Calibri"/>
              <a:sym typeface="Calibri"/>
            </a:endParaRPr>
          </a:p>
        </p:txBody>
      </p:sp>
      <p:sp>
        <p:nvSpPr>
          <p:cNvPr id="214" name="Google Shape;214;p22"/>
          <p:cNvSpPr/>
          <p:nvPr/>
        </p:nvSpPr>
        <p:spPr>
          <a:xfrm>
            <a:off x="2872400" y="2034850"/>
            <a:ext cx="1762500" cy="12201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Tener medidas de seguridad necesarias</a:t>
            </a:r>
            <a:endParaRPr>
              <a:latin typeface="Calibri"/>
              <a:ea typeface="Calibri"/>
              <a:cs typeface="Calibri"/>
              <a:sym typeface="Calibri"/>
            </a:endParaRPr>
          </a:p>
        </p:txBody>
      </p:sp>
      <p:sp>
        <p:nvSpPr>
          <p:cNvPr id="215" name="Google Shape;215;p22"/>
          <p:cNvSpPr/>
          <p:nvPr/>
        </p:nvSpPr>
        <p:spPr>
          <a:xfrm>
            <a:off x="4618700" y="1714525"/>
            <a:ext cx="1762500" cy="1151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Notificar al responsable en caso de una vulneración</a:t>
            </a:r>
            <a:endParaRPr>
              <a:latin typeface="Calibri"/>
              <a:ea typeface="Calibri"/>
              <a:cs typeface="Calibri"/>
              <a:sym typeface="Calibri"/>
            </a:endParaRPr>
          </a:p>
        </p:txBody>
      </p:sp>
      <p:sp>
        <p:nvSpPr>
          <p:cNvPr id="216" name="Google Shape;216;p22"/>
          <p:cNvSpPr/>
          <p:nvPr/>
        </p:nvSpPr>
        <p:spPr>
          <a:xfrm>
            <a:off x="5482425" y="2878200"/>
            <a:ext cx="1708200" cy="1257900"/>
          </a:xfrm>
          <a:prstGeom prst="roundRect">
            <a:avLst>
              <a:gd name="adj" fmla="val 13232"/>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No transferir datos personales salvo que el responsable le indique</a:t>
            </a:r>
            <a:endParaRPr>
              <a:latin typeface="Calibri"/>
              <a:ea typeface="Calibri"/>
              <a:cs typeface="Calibri"/>
              <a:sym typeface="Calibri"/>
            </a:endParaRPr>
          </a:p>
        </p:txBody>
      </p:sp>
      <p:sp>
        <p:nvSpPr>
          <p:cNvPr id="217" name="Google Shape;217;p22"/>
          <p:cNvSpPr/>
          <p:nvPr/>
        </p:nvSpPr>
        <p:spPr>
          <a:xfrm>
            <a:off x="6381200" y="1204425"/>
            <a:ext cx="1800600" cy="115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Guardar confidencialidad </a:t>
            </a:r>
            <a:endParaRPr>
              <a:latin typeface="Calibri"/>
              <a:ea typeface="Calibri"/>
              <a:cs typeface="Calibri"/>
              <a:sym typeface="Calibri"/>
            </a:endParaRPr>
          </a:p>
        </p:txBody>
      </p:sp>
      <p:sp>
        <p:nvSpPr>
          <p:cNvPr id="218" name="Google Shape;218;p22"/>
          <p:cNvSpPr/>
          <p:nvPr/>
        </p:nvSpPr>
        <p:spPr>
          <a:xfrm>
            <a:off x="2993575" y="3254025"/>
            <a:ext cx="1800600" cy="1151400"/>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Cuando la relación jurídica concluya la devolución supresión de los datos</a:t>
            </a:r>
            <a:endParaRPr>
              <a:latin typeface="Calibri"/>
              <a:ea typeface="Calibri"/>
              <a:cs typeface="Calibri"/>
              <a:sym typeface="Calibri"/>
            </a:endParaRPr>
          </a:p>
        </p:txBody>
      </p:sp>
      <p:sp>
        <p:nvSpPr>
          <p:cNvPr id="219" name="Google Shape;219;p22"/>
          <p:cNvSpPr/>
          <p:nvPr/>
        </p:nvSpPr>
        <p:spPr>
          <a:xfrm>
            <a:off x="4226725" y="4316100"/>
            <a:ext cx="1080000" cy="511800"/>
          </a:xfrm>
          <a:prstGeom prst="roundRect">
            <a:avLst>
              <a:gd name="adj" fmla="val 16667"/>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000">
                <a:latin typeface="Calibri"/>
                <a:ea typeface="Calibri"/>
                <a:cs typeface="Calibri"/>
                <a:sym typeface="Calibri"/>
              </a:rPr>
              <a:t>Siempre que no exista una previsión legal</a:t>
            </a: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3"/>
        <p:cNvGrpSpPr/>
        <p:nvPr/>
      </p:nvGrpSpPr>
      <p:grpSpPr>
        <a:xfrm>
          <a:off x="0" y="0"/>
          <a:ext cx="0" cy="0"/>
          <a:chOff x="0" y="0"/>
          <a:chExt cx="0" cy="0"/>
        </a:xfrm>
      </p:grpSpPr>
      <p:sp>
        <p:nvSpPr>
          <p:cNvPr id="224" name="Google Shape;224;p23"/>
          <p:cNvSpPr txBox="1">
            <a:spLocks noGrp="1"/>
          </p:cNvSpPr>
          <p:nvPr>
            <p:ph type="title"/>
          </p:nvPr>
        </p:nvSpPr>
        <p:spPr>
          <a:xfrm>
            <a:off x="863275" y="5145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300">
              <a:solidFill>
                <a:schemeClr val="dk2"/>
              </a:solidFill>
              <a:latin typeface="Arial"/>
              <a:ea typeface="Arial"/>
              <a:cs typeface="Arial"/>
              <a:sym typeface="Arial"/>
            </a:endParaRPr>
          </a:p>
        </p:txBody>
      </p:sp>
      <p:sp>
        <p:nvSpPr>
          <p:cNvPr id="225" name="Google Shape;225;p23"/>
          <p:cNvSpPr txBox="1">
            <a:spLocks noGrp="1"/>
          </p:cNvSpPr>
          <p:nvPr>
            <p:ph type="body" idx="1"/>
          </p:nvPr>
        </p:nvSpPr>
        <p:spPr>
          <a:xfrm>
            <a:off x="263125" y="1403275"/>
            <a:ext cx="8019900" cy="2770800"/>
          </a:xfrm>
          <a:prstGeom prst="rect">
            <a:avLst/>
          </a:prstGeom>
        </p:spPr>
        <p:txBody>
          <a:bodyPr spcFirstLastPara="1" wrap="square" lIns="91425" tIns="91425" rIns="91425" bIns="91425" anchor="t" anchorCtr="0">
            <a:normAutofit fontScale="25000" lnSpcReduction="20000"/>
          </a:bodyPr>
          <a:lstStyle/>
          <a:p>
            <a:pPr marL="0" lvl="0" indent="0" algn="ctr" rtl="0">
              <a:lnSpc>
                <a:spcPct val="115000"/>
              </a:lnSpc>
              <a:spcBef>
                <a:spcPts val="0"/>
              </a:spcBef>
              <a:spcAft>
                <a:spcPts val="0"/>
              </a:spcAft>
              <a:buNone/>
            </a:pPr>
            <a:endParaRPr sz="2107"/>
          </a:p>
          <a:p>
            <a:pPr marL="0" lvl="0" indent="0" algn="just" rtl="0">
              <a:lnSpc>
                <a:spcPct val="115000"/>
              </a:lnSpc>
              <a:spcBef>
                <a:spcPts val="1200"/>
              </a:spcBef>
              <a:spcAft>
                <a:spcPts val="0"/>
              </a:spcAft>
              <a:buNone/>
            </a:pPr>
            <a:endParaRPr sz="2107"/>
          </a:p>
          <a:p>
            <a:pPr marL="0" lvl="0" indent="0" algn="just" rtl="0">
              <a:lnSpc>
                <a:spcPct val="115000"/>
              </a:lnSpc>
              <a:spcBef>
                <a:spcPts val="1200"/>
              </a:spcBef>
              <a:spcAft>
                <a:spcPts val="0"/>
              </a:spcAft>
              <a:buNone/>
            </a:pPr>
            <a:endParaRPr sz="2107"/>
          </a:p>
          <a:p>
            <a:pPr marL="0" lvl="0" indent="0" algn="just" rtl="0">
              <a:lnSpc>
                <a:spcPct val="115000"/>
              </a:lnSpc>
              <a:spcBef>
                <a:spcPts val="1200"/>
              </a:spcBef>
              <a:spcAft>
                <a:spcPts val="0"/>
              </a:spcAft>
              <a:buNone/>
            </a:pPr>
            <a:endParaRPr sz="2107"/>
          </a:p>
          <a:p>
            <a:pPr marL="0" lvl="0" indent="0" algn="just" rtl="0">
              <a:lnSpc>
                <a:spcPct val="115000"/>
              </a:lnSpc>
              <a:spcBef>
                <a:spcPts val="1200"/>
              </a:spcBef>
              <a:spcAft>
                <a:spcPts val="0"/>
              </a:spcAft>
              <a:buNone/>
            </a:pPr>
            <a:endParaRPr sz="2107"/>
          </a:p>
          <a:p>
            <a:pPr marL="0" lvl="0" indent="0" algn="just" rtl="0">
              <a:lnSpc>
                <a:spcPct val="115000"/>
              </a:lnSpc>
              <a:spcBef>
                <a:spcPts val="1200"/>
              </a:spcBef>
              <a:spcAft>
                <a:spcPts val="0"/>
              </a:spcAft>
              <a:buNone/>
            </a:pPr>
            <a:endParaRPr sz="2107"/>
          </a:p>
          <a:p>
            <a:pPr marL="0" lvl="0" indent="0" algn="just" rtl="0">
              <a:lnSpc>
                <a:spcPct val="115000"/>
              </a:lnSpc>
              <a:spcBef>
                <a:spcPts val="1200"/>
              </a:spcBef>
              <a:spcAft>
                <a:spcPts val="0"/>
              </a:spcAft>
              <a:buNone/>
            </a:pPr>
            <a:endParaRPr sz="2107"/>
          </a:p>
          <a:p>
            <a:pPr marL="0" lvl="0" indent="0" algn="just" rtl="0">
              <a:lnSpc>
                <a:spcPct val="115000"/>
              </a:lnSpc>
              <a:spcBef>
                <a:spcPts val="1200"/>
              </a:spcBef>
              <a:spcAft>
                <a:spcPts val="0"/>
              </a:spcAft>
              <a:buNone/>
            </a:pPr>
            <a:endParaRPr sz="5737">
              <a:latin typeface="Arial"/>
              <a:ea typeface="Arial"/>
              <a:cs typeface="Arial"/>
              <a:sym typeface="Arial"/>
            </a:endParaRPr>
          </a:p>
          <a:p>
            <a:pPr marL="0" lvl="0" indent="0" algn="just" rtl="0">
              <a:lnSpc>
                <a:spcPct val="115000"/>
              </a:lnSpc>
              <a:spcBef>
                <a:spcPts val="1200"/>
              </a:spcBef>
              <a:spcAft>
                <a:spcPts val="0"/>
              </a:spcAft>
              <a:buNone/>
            </a:pPr>
            <a:endParaRPr sz="5737">
              <a:latin typeface="Arial"/>
              <a:ea typeface="Arial"/>
              <a:cs typeface="Arial"/>
              <a:sym typeface="Arial"/>
            </a:endParaRPr>
          </a:p>
          <a:p>
            <a:pPr marL="0" lvl="0" indent="0" algn="just" rtl="0">
              <a:lnSpc>
                <a:spcPct val="115000"/>
              </a:lnSpc>
              <a:spcBef>
                <a:spcPts val="1200"/>
              </a:spcBef>
              <a:spcAft>
                <a:spcPts val="0"/>
              </a:spcAft>
              <a:buNone/>
            </a:pPr>
            <a:endParaRPr sz="6937">
              <a:latin typeface="Arial"/>
              <a:ea typeface="Arial"/>
              <a:cs typeface="Arial"/>
              <a:sym typeface="Arial"/>
            </a:endParaRPr>
          </a:p>
          <a:p>
            <a:pPr marL="0" lvl="0" indent="0" algn="just" rtl="0">
              <a:spcBef>
                <a:spcPts val="1200"/>
              </a:spcBef>
              <a:spcAft>
                <a:spcPts val="0"/>
              </a:spcAft>
              <a:buNone/>
            </a:pPr>
            <a:endParaRPr sz="2400"/>
          </a:p>
          <a:p>
            <a:pPr marL="0" lvl="0" indent="0" algn="just" rtl="0">
              <a:spcBef>
                <a:spcPts val="1200"/>
              </a:spcBef>
              <a:spcAft>
                <a:spcPts val="1200"/>
              </a:spcAft>
              <a:buNone/>
            </a:pPr>
            <a:r>
              <a:rPr lang="es-419" sz="2183"/>
              <a:t>*</a:t>
            </a:r>
            <a:r>
              <a:rPr lang="es-419" sz="1535"/>
              <a:t>LEY DE PROTECCIÓN DE DATOS PERSONALES EN POSESIÓN DE LOS SUJETOS OBLIGADOS</a:t>
            </a:r>
            <a:endParaRPr sz="1535"/>
          </a:p>
        </p:txBody>
      </p:sp>
      <p:sp>
        <p:nvSpPr>
          <p:cNvPr id="226" name="Google Shape;226;p23"/>
          <p:cNvSpPr/>
          <p:nvPr/>
        </p:nvSpPr>
        <p:spPr>
          <a:xfrm>
            <a:off x="506575" y="346975"/>
            <a:ext cx="8219100" cy="1056300"/>
          </a:xfrm>
          <a:prstGeom prst="foldedCorner">
            <a:avLst>
              <a:gd name="adj" fmla="val 16667"/>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a:p>
          <a:p>
            <a:pPr marL="0" lvl="0" indent="0" algn="ctr" rtl="0">
              <a:spcBef>
                <a:spcPts val="0"/>
              </a:spcBef>
              <a:spcAft>
                <a:spcPts val="0"/>
              </a:spcAft>
              <a:buNone/>
            </a:pPr>
            <a:r>
              <a:rPr lang="es-419" sz="2600"/>
              <a:t>PRINCIPIOS RECTORES</a:t>
            </a:r>
            <a:endParaRPr sz="2600"/>
          </a:p>
          <a:p>
            <a:pPr marL="0" lvl="0" indent="0" algn="ctr" rtl="0">
              <a:spcBef>
                <a:spcPts val="0"/>
              </a:spcBef>
              <a:spcAft>
                <a:spcPts val="0"/>
              </a:spcAft>
              <a:buNone/>
            </a:pPr>
            <a:endParaRPr sz="2600"/>
          </a:p>
        </p:txBody>
      </p:sp>
      <p:sp>
        <p:nvSpPr>
          <p:cNvPr id="227" name="Google Shape;227;p23"/>
          <p:cNvSpPr/>
          <p:nvPr/>
        </p:nvSpPr>
        <p:spPr>
          <a:xfrm>
            <a:off x="422500" y="1867000"/>
            <a:ext cx="1794300" cy="954600"/>
          </a:xfrm>
          <a:prstGeom prst="doubleWave">
            <a:avLst>
              <a:gd name="adj1" fmla="val 6250"/>
              <a:gd name="adj2" fmla="val -606"/>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900">
                <a:latin typeface="Calibri"/>
                <a:ea typeface="Calibri"/>
                <a:cs typeface="Calibri"/>
                <a:sym typeface="Calibri"/>
              </a:rPr>
              <a:t>LICITUD</a:t>
            </a:r>
            <a:endParaRPr sz="1900">
              <a:latin typeface="Calibri"/>
              <a:ea typeface="Calibri"/>
              <a:cs typeface="Calibri"/>
              <a:sym typeface="Calibri"/>
            </a:endParaRPr>
          </a:p>
        </p:txBody>
      </p:sp>
      <p:sp>
        <p:nvSpPr>
          <p:cNvPr id="228" name="Google Shape;228;p23"/>
          <p:cNvSpPr/>
          <p:nvPr/>
        </p:nvSpPr>
        <p:spPr>
          <a:xfrm>
            <a:off x="4657650" y="1867013"/>
            <a:ext cx="1794300" cy="954600"/>
          </a:xfrm>
          <a:prstGeom prst="doubleWave">
            <a:avLst>
              <a:gd name="adj1" fmla="val 6250"/>
              <a:gd name="adj2" fmla="val -606"/>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900">
                <a:latin typeface="Calibri"/>
                <a:ea typeface="Calibri"/>
                <a:cs typeface="Calibri"/>
                <a:sym typeface="Calibri"/>
              </a:rPr>
              <a:t>CALIDAD</a:t>
            </a:r>
            <a:endParaRPr sz="1900">
              <a:latin typeface="Calibri"/>
              <a:ea typeface="Calibri"/>
              <a:cs typeface="Calibri"/>
              <a:sym typeface="Calibri"/>
            </a:endParaRPr>
          </a:p>
        </p:txBody>
      </p:sp>
      <p:sp>
        <p:nvSpPr>
          <p:cNvPr id="229" name="Google Shape;229;p23"/>
          <p:cNvSpPr/>
          <p:nvPr/>
        </p:nvSpPr>
        <p:spPr>
          <a:xfrm>
            <a:off x="318925" y="3219475"/>
            <a:ext cx="1794300" cy="954600"/>
          </a:xfrm>
          <a:prstGeom prst="doubleWave">
            <a:avLst>
              <a:gd name="adj1" fmla="val 6250"/>
              <a:gd name="adj2" fmla="val -606"/>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900">
                <a:latin typeface="Calibri"/>
                <a:ea typeface="Calibri"/>
                <a:cs typeface="Calibri"/>
                <a:sym typeface="Calibri"/>
              </a:rPr>
              <a:t>FINALIDAD</a:t>
            </a:r>
            <a:endParaRPr sz="1900">
              <a:latin typeface="Calibri"/>
              <a:ea typeface="Calibri"/>
              <a:cs typeface="Calibri"/>
              <a:sym typeface="Calibri"/>
            </a:endParaRPr>
          </a:p>
        </p:txBody>
      </p:sp>
      <p:sp>
        <p:nvSpPr>
          <p:cNvPr id="230" name="Google Shape;230;p23"/>
          <p:cNvSpPr/>
          <p:nvPr/>
        </p:nvSpPr>
        <p:spPr>
          <a:xfrm>
            <a:off x="4596663" y="3219475"/>
            <a:ext cx="1794300" cy="954600"/>
          </a:xfrm>
          <a:prstGeom prst="doubleWave">
            <a:avLst>
              <a:gd name="adj1" fmla="val 6250"/>
              <a:gd name="adj2" fmla="val -606"/>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900">
                <a:latin typeface="Calibri"/>
                <a:ea typeface="Calibri"/>
                <a:cs typeface="Calibri"/>
                <a:sym typeface="Calibri"/>
              </a:rPr>
              <a:t>INFORMACIÓN</a:t>
            </a:r>
            <a:endParaRPr sz="1900">
              <a:latin typeface="Calibri"/>
              <a:ea typeface="Calibri"/>
              <a:cs typeface="Calibri"/>
              <a:sym typeface="Calibri"/>
            </a:endParaRPr>
          </a:p>
        </p:txBody>
      </p:sp>
      <p:sp>
        <p:nvSpPr>
          <p:cNvPr id="231" name="Google Shape;231;p23"/>
          <p:cNvSpPr/>
          <p:nvPr/>
        </p:nvSpPr>
        <p:spPr>
          <a:xfrm>
            <a:off x="6770150" y="1867013"/>
            <a:ext cx="1794300" cy="954600"/>
          </a:xfrm>
          <a:prstGeom prst="doubleWave">
            <a:avLst>
              <a:gd name="adj1" fmla="val 6250"/>
              <a:gd name="adj2" fmla="val -606"/>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PROPORCIONALIDAD</a:t>
            </a:r>
            <a:endParaRPr>
              <a:latin typeface="Calibri"/>
              <a:ea typeface="Calibri"/>
              <a:cs typeface="Calibri"/>
              <a:sym typeface="Calibri"/>
            </a:endParaRPr>
          </a:p>
        </p:txBody>
      </p:sp>
      <p:sp>
        <p:nvSpPr>
          <p:cNvPr id="232" name="Google Shape;232;p23"/>
          <p:cNvSpPr/>
          <p:nvPr/>
        </p:nvSpPr>
        <p:spPr>
          <a:xfrm>
            <a:off x="2423188" y="3219475"/>
            <a:ext cx="1794300" cy="954600"/>
          </a:xfrm>
          <a:prstGeom prst="doubleWave">
            <a:avLst>
              <a:gd name="adj1" fmla="val 6250"/>
              <a:gd name="adj2" fmla="val -606"/>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600">
                <a:latin typeface="Calibri"/>
                <a:ea typeface="Calibri"/>
                <a:cs typeface="Calibri"/>
                <a:sym typeface="Calibri"/>
              </a:rPr>
              <a:t>CONSENTIMIENTO</a:t>
            </a:r>
            <a:endParaRPr sz="1600">
              <a:latin typeface="Calibri"/>
              <a:ea typeface="Calibri"/>
              <a:cs typeface="Calibri"/>
              <a:sym typeface="Calibri"/>
            </a:endParaRPr>
          </a:p>
        </p:txBody>
      </p:sp>
      <p:sp>
        <p:nvSpPr>
          <p:cNvPr id="233" name="Google Shape;233;p23"/>
          <p:cNvSpPr/>
          <p:nvPr/>
        </p:nvSpPr>
        <p:spPr>
          <a:xfrm>
            <a:off x="2621950" y="1867000"/>
            <a:ext cx="1794300" cy="954600"/>
          </a:xfrm>
          <a:prstGeom prst="doubleWave">
            <a:avLst>
              <a:gd name="adj1" fmla="val 6250"/>
              <a:gd name="adj2" fmla="val -606"/>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900">
                <a:latin typeface="Calibri"/>
                <a:ea typeface="Calibri"/>
                <a:cs typeface="Calibri"/>
                <a:sym typeface="Calibri"/>
              </a:rPr>
              <a:t>LEALTAD</a:t>
            </a:r>
            <a:endParaRPr sz="1900">
              <a:latin typeface="Calibri"/>
              <a:ea typeface="Calibri"/>
              <a:cs typeface="Calibri"/>
              <a:sym typeface="Calibri"/>
            </a:endParaRPr>
          </a:p>
        </p:txBody>
      </p:sp>
      <p:sp>
        <p:nvSpPr>
          <p:cNvPr id="234" name="Google Shape;234;p23"/>
          <p:cNvSpPr/>
          <p:nvPr/>
        </p:nvSpPr>
        <p:spPr>
          <a:xfrm>
            <a:off x="6770150" y="3219475"/>
            <a:ext cx="1794300" cy="954600"/>
          </a:xfrm>
          <a:prstGeom prst="doubleWave">
            <a:avLst>
              <a:gd name="adj1" fmla="val 6250"/>
              <a:gd name="adj2" fmla="val -606"/>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600">
                <a:latin typeface="Calibri"/>
                <a:ea typeface="Calibri"/>
                <a:cs typeface="Calibri"/>
                <a:sym typeface="Calibri"/>
              </a:rPr>
              <a:t>RESPONSABILIDAD</a:t>
            </a:r>
            <a:endParaRPr sz="16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8"/>
        <p:cNvGrpSpPr/>
        <p:nvPr/>
      </p:nvGrpSpPr>
      <p:grpSpPr>
        <a:xfrm>
          <a:off x="0" y="0"/>
          <a:ext cx="0" cy="0"/>
          <a:chOff x="0" y="0"/>
          <a:chExt cx="0" cy="0"/>
        </a:xfrm>
      </p:grpSpPr>
      <p:sp>
        <p:nvSpPr>
          <p:cNvPr id="239" name="Google Shape;239;p24"/>
          <p:cNvSpPr txBox="1">
            <a:spLocks noGrp="1"/>
          </p:cNvSpPr>
          <p:nvPr>
            <p:ph type="body" idx="1"/>
          </p:nvPr>
        </p:nvSpPr>
        <p:spPr>
          <a:xfrm>
            <a:off x="511825" y="798000"/>
            <a:ext cx="8301900" cy="3750600"/>
          </a:xfrm>
          <a:prstGeom prst="rect">
            <a:avLst/>
          </a:prstGeom>
          <a:effectLst>
            <a:outerShdw blurRad="57150" dist="19050" dir="5400000" algn="bl" rotWithShape="0">
              <a:srgbClr val="000000">
                <a:alpha val="50000"/>
              </a:srgbClr>
            </a:outerShdw>
            <a:reflection stA="29000" endPos="50000" dist="314325" dir="5400000" fadeDir="5400012" sy="-100000" algn="bl" rotWithShape="0"/>
          </a:effectLst>
        </p:spPr>
        <p:txBody>
          <a:bodyPr spcFirstLastPara="1" wrap="square" lIns="91425" tIns="91425" rIns="91425" bIns="91425" anchor="t" anchorCtr="0">
            <a:normAutofit/>
          </a:bodyPr>
          <a:lstStyle/>
          <a:p>
            <a:pPr marL="0" lvl="0" indent="0" algn="just" rtl="0">
              <a:spcBef>
                <a:spcPts val="0"/>
              </a:spcBef>
              <a:spcAft>
                <a:spcPts val="0"/>
              </a:spcAft>
              <a:buNone/>
            </a:pPr>
            <a:endParaRPr sz="1900"/>
          </a:p>
          <a:p>
            <a:pPr marL="0" lvl="0" indent="0" algn="l" rtl="0">
              <a:spcBef>
                <a:spcPts val="1200"/>
              </a:spcBef>
              <a:spcAft>
                <a:spcPts val="1200"/>
              </a:spcAft>
              <a:buNone/>
            </a:pPr>
            <a:r>
              <a:rPr lang="es-419" sz="1900"/>
              <a:t>          </a:t>
            </a:r>
            <a:endParaRPr sz="2100" b="1"/>
          </a:p>
        </p:txBody>
      </p:sp>
      <p:sp>
        <p:nvSpPr>
          <p:cNvPr id="240" name="Google Shape;240;p24"/>
          <p:cNvSpPr/>
          <p:nvPr/>
        </p:nvSpPr>
        <p:spPr>
          <a:xfrm>
            <a:off x="511825" y="2170800"/>
            <a:ext cx="8142000" cy="945900"/>
          </a:xfrm>
          <a:prstGeom prst="foldedCorner">
            <a:avLst>
              <a:gd name="adj" fmla="val 16667"/>
            </a:avLst>
          </a:prstGeom>
          <a:solidFill>
            <a:schemeClr val="dk1"/>
          </a:solidFill>
          <a:ln w="9525" cap="flat" cmpd="sng">
            <a:solidFill>
              <a:schemeClr val="dk2"/>
            </a:solidFill>
            <a:prstDash val="solid"/>
            <a:round/>
            <a:headEnd type="none" w="sm" len="sm"/>
            <a:tailEnd type="none" w="sm" len="sm"/>
          </a:ln>
          <a:effectLst>
            <a:outerShdw blurRad="171450" dist="95250" dir="1380000" algn="bl" rotWithShape="0">
              <a:schemeClr val="accent4">
                <a:alpha val="28000"/>
              </a:scheme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sz="2000" b="1">
              <a:solidFill>
                <a:schemeClr val="dk2"/>
              </a:solidFill>
              <a:highlight>
                <a:schemeClr val="lt2"/>
              </a:highlight>
              <a:latin typeface="Calibri"/>
              <a:ea typeface="Calibri"/>
              <a:cs typeface="Calibri"/>
              <a:sym typeface="Calibri"/>
            </a:endParaRPr>
          </a:p>
          <a:p>
            <a:pPr marL="0" lvl="0" indent="0" algn="just" rtl="0">
              <a:spcBef>
                <a:spcPts val="0"/>
              </a:spcBef>
              <a:spcAft>
                <a:spcPts val="0"/>
              </a:spcAft>
              <a:buNone/>
            </a:pPr>
            <a:r>
              <a:rPr lang="es-419" sz="2000" b="1">
                <a:solidFill>
                  <a:schemeClr val="dk2"/>
                </a:solidFill>
                <a:highlight>
                  <a:schemeClr val="dk1"/>
                </a:highlight>
                <a:latin typeface="Calibri"/>
                <a:ea typeface="Calibri"/>
                <a:cs typeface="Calibri"/>
                <a:sym typeface="Calibri"/>
              </a:rPr>
              <a:t>LEALTAD</a:t>
            </a:r>
            <a:r>
              <a:rPr lang="es-419" sz="2000">
                <a:solidFill>
                  <a:schemeClr val="dk2"/>
                </a:solidFill>
                <a:highlight>
                  <a:schemeClr val="dk1"/>
                </a:highlight>
                <a:latin typeface="Calibri"/>
                <a:ea typeface="Calibri"/>
                <a:cs typeface="Calibri"/>
                <a:sym typeface="Calibri"/>
              </a:rPr>
              <a:t>  </a:t>
            </a:r>
            <a:r>
              <a:rPr lang="es-419" sz="1900">
                <a:solidFill>
                  <a:schemeClr val="dk2"/>
                </a:solidFill>
                <a:highlight>
                  <a:schemeClr val="dk1"/>
                </a:highlight>
                <a:latin typeface="Calibri"/>
                <a:ea typeface="Calibri"/>
                <a:cs typeface="Calibri"/>
                <a:sym typeface="Calibri"/>
              </a:rPr>
              <a:t>No usar medios engañosos o fraudulentos para recabar datos </a:t>
            </a:r>
            <a:r>
              <a:rPr lang="es-419" sz="1800">
                <a:solidFill>
                  <a:schemeClr val="dk2"/>
                </a:solidFill>
                <a:highlight>
                  <a:schemeClr val="dk1"/>
                </a:highlight>
                <a:latin typeface="Calibri"/>
                <a:ea typeface="Calibri"/>
                <a:cs typeface="Calibri"/>
                <a:sym typeface="Calibri"/>
              </a:rPr>
              <a:t>personales</a:t>
            </a:r>
            <a:endParaRPr sz="1800">
              <a:solidFill>
                <a:schemeClr val="dk2"/>
              </a:solidFill>
              <a:highlight>
                <a:schemeClr val="dk1"/>
              </a:highlight>
              <a:latin typeface="Calibri"/>
              <a:ea typeface="Calibri"/>
              <a:cs typeface="Calibri"/>
              <a:sym typeface="Calibri"/>
            </a:endParaRPr>
          </a:p>
          <a:p>
            <a:pPr marL="0" lvl="0" indent="0" algn="just" rtl="0">
              <a:spcBef>
                <a:spcPts val="0"/>
              </a:spcBef>
              <a:spcAft>
                <a:spcPts val="0"/>
              </a:spcAft>
              <a:buNone/>
            </a:pPr>
            <a:r>
              <a:rPr lang="es-419" sz="2000">
                <a:solidFill>
                  <a:schemeClr val="dk2"/>
                </a:solidFill>
                <a:highlight>
                  <a:schemeClr val="lt2"/>
                </a:highlight>
                <a:latin typeface="Calibri"/>
                <a:ea typeface="Calibri"/>
                <a:cs typeface="Calibri"/>
                <a:sym typeface="Calibri"/>
              </a:rPr>
              <a:t> </a:t>
            </a:r>
            <a:endParaRPr sz="2000">
              <a:solidFill>
                <a:schemeClr val="dk2"/>
              </a:solidFill>
              <a:highlight>
                <a:schemeClr val="lt2"/>
              </a:highlight>
              <a:latin typeface="Calibri"/>
              <a:ea typeface="Calibri"/>
              <a:cs typeface="Calibri"/>
              <a:sym typeface="Calibri"/>
            </a:endParaRPr>
          </a:p>
        </p:txBody>
      </p:sp>
      <p:sp>
        <p:nvSpPr>
          <p:cNvPr id="241" name="Google Shape;241;p24"/>
          <p:cNvSpPr/>
          <p:nvPr/>
        </p:nvSpPr>
        <p:spPr>
          <a:xfrm>
            <a:off x="453025" y="690300"/>
            <a:ext cx="8142000" cy="877800"/>
          </a:xfrm>
          <a:prstGeom prst="foldedCorner">
            <a:avLst>
              <a:gd name="adj" fmla="val 16667"/>
            </a:avLst>
          </a:prstGeom>
          <a:solidFill>
            <a:schemeClr val="dk1"/>
          </a:solidFill>
          <a:ln w="9525" cap="flat" cmpd="sng">
            <a:solidFill>
              <a:schemeClr val="dk2"/>
            </a:solidFill>
            <a:prstDash val="solid"/>
            <a:round/>
            <a:headEnd type="none" w="sm" len="sm"/>
            <a:tailEnd type="none" w="sm" len="sm"/>
          </a:ln>
          <a:effectLst>
            <a:outerShdw blurRad="171450" dist="47625" dir="480000" algn="bl" rotWithShape="0">
              <a:schemeClr val="accent4">
                <a:alpha val="50000"/>
              </a:scheme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s-419" sz="2100" b="1">
                <a:solidFill>
                  <a:schemeClr val="dk2"/>
                </a:solidFill>
                <a:highlight>
                  <a:schemeClr val="dk1"/>
                </a:highlight>
                <a:latin typeface="Calibri"/>
                <a:ea typeface="Calibri"/>
                <a:cs typeface="Calibri"/>
                <a:sym typeface="Calibri"/>
              </a:rPr>
              <a:t>LICITUD</a:t>
            </a:r>
            <a:r>
              <a:rPr lang="es-419" sz="1900">
                <a:solidFill>
                  <a:schemeClr val="dk2"/>
                </a:solidFill>
                <a:highlight>
                  <a:schemeClr val="dk1"/>
                </a:highlight>
                <a:latin typeface="Calibri"/>
                <a:ea typeface="Calibri"/>
                <a:cs typeface="Calibri"/>
                <a:sym typeface="Calibri"/>
              </a:rPr>
              <a:t> </a:t>
            </a:r>
            <a:r>
              <a:rPr lang="es-419">
                <a:solidFill>
                  <a:schemeClr val="dk2"/>
                </a:solidFill>
                <a:highlight>
                  <a:schemeClr val="dk1"/>
                </a:highlight>
                <a:latin typeface="Calibri"/>
                <a:ea typeface="Calibri"/>
                <a:cs typeface="Calibri"/>
                <a:sym typeface="Calibri"/>
              </a:rPr>
              <a:t> </a:t>
            </a:r>
            <a:r>
              <a:rPr lang="es-419" sz="1900">
                <a:solidFill>
                  <a:schemeClr val="dk2"/>
                </a:solidFill>
                <a:highlight>
                  <a:schemeClr val="dk1"/>
                </a:highlight>
                <a:latin typeface="Calibri"/>
                <a:ea typeface="Calibri"/>
                <a:cs typeface="Calibri"/>
                <a:sym typeface="Calibri"/>
              </a:rPr>
              <a:t>Los datos deben tratarse con base a las funciones que la Ley le Otorga</a:t>
            </a:r>
            <a:endParaRPr sz="1900">
              <a:solidFill>
                <a:schemeClr val="dk2"/>
              </a:solidFill>
              <a:highlight>
                <a:schemeClr val="dk1"/>
              </a:highlight>
              <a:latin typeface="Calibri"/>
              <a:ea typeface="Calibri"/>
              <a:cs typeface="Calibri"/>
              <a:sym typeface="Calibri"/>
            </a:endParaRPr>
          </a:p>
          <a:p>
            <a:pPr marL="0" lvl="0" indent="0" algn="just" rtl="0">
              <a:spcBef>
                <a:spcPts val="0"/>
              </a:spcBef>
              <a:spcAft>
                <a:spcPts val="0"/>
              </a:spcAft>
              <a:buNone/>
            </a:pPr>
            <a:r>
              <a:rPr lang="es-419">
                <a:solidFill>
                  <a:schemeClr val="dk2"/>
                </a:solidFill>
                <a:highlight>
                  <a:schemeClr val="lt2"/>
                </a:highlight>
                <a:latin typeface="Calibri"/>
                <a:ea typeface="Calibri"/>
                <a:cs typeface="Calibri"/>
                <a:sym typeface="Calibri"/>
              </a:rPr>
              <a:t> </a:t>
            </a:r>
            <a:endParaRPr>
              <a:solidFill>
                <a:schemeClr val="dk2"/>
              </a:solidFill>
              <a:highlight>
                <a:schemeClr val="lt2"/>
              </a:highlight>
              <a:latin typeface="Calibri"/>
              <a:ea typeface="Calibri"/>
              <a:cs typeface="Calibri"/>
              <a:sym typeface="Calibri"/>
            </a:endParaRPr>
          </a:p>
        </p:txBody>
      </p:sp>
      <p:sp>
        <p:nvSpPr>
          <p:cNvPr id="242" name="Google Shape;242;p24"/>
          <p:cNvSpPr/>
          <p:nvPr/>
        </p:nvSpPr>
        <p:spPr>
          <a:xfrm>
            <a:off x="511825" y="3670800"/>
            <a:ext cx="8142000" cy="877800"/>
          </a:xfrm>
          <a:prstGeom prst="foldedCorner">
            <a:avLst>
              <a:gd name="adj" fmla="val 16667"/>
            </a:avLst>
          </a:prstGeom>
          <a:solidFill>
            <a:schemeClr val="dk1"/>
          </a:solidFill>
          <a:ln w="9525" cap="flat" cmpd="sng">
            <a:solidFill>
              <a:schemeClr val="dk2"/>
            </a:solidFill>
            <a:prstDash val="solid"/>
            <a:round/>
            <a:headEnd type="none" w="sm" len="sm"/>
            <a:tailEnd type="none" w="sm" len="sm"/>
          </a:ln>
          <a:effectLst>
            <a:outerShdw blurRad="171450" dist="85725" dir="840000" algn="bl" rotWithShape="0">
              <a:schemeClr val="accent4">
                <a:alpha val="35000"/>
              </a:scheme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s-419" sz="2000" b="1">
                <a:solidFill>
                  <a:schemeClr val="dk2"/>
                </a:solidFill>
                <a:highlight>
                  <a:schemeClr val="dk1"/>
                </a:highlight>
                <a:latin typeface="Calibri"/>
                <a:ea typeface="Calibri"/>
                <a:cs typeface="Calibri"/>
                <a:sym typeface="Calibri"/>
              </a:rPr>
              <a:t>CALIDAD</a:t>
            </a:r>
            <a:r>
              <a:rPr lang="es-419" sz="2000">
                <a:solidFill>
                  <a:schemeClr val="dk2"/>
                </a:solidFill>
                <a:highlight>
                  <a:schemeClr val="dk1"/>
                </a:highlight>
                <a:latin typeface="Calibri"/>
                <a:ea typeface="Calibri"/>
                <a:cs typeface="Calibri"/>
                <a:sym typeface="Calibri"/>
              </a:rPr>
              <a:t>   </a:t>
            </a:r>
            <a:r>
              <a:rPr lang="es-419" sz="1900">
                <a:solidFill>
                  <a:schemeClr val="dk2"/>
                </a:solidFill>
                <a:highlight>
                  <a:schemeClr val="dk1"/>
                </a:highlight>
                <a:latin typeface="Calibri"/>
                <a:ea typeface="Calibri"/>
                <a:cs typeface="Calibri"/>
                <a:sym typeface="Calibri"/>
              </a:rPr>
              <a:t>El responsable deberá adoptar medidas necesarias para mantener exactos, completos, correctos y actualizados los datos personales</a:t>
            </a:r>
            <a:endParaRPr sz="2100">
              <a:solidFill>
                <a:schemeClr val="dk2"/>
              </a:solidFill>
              <a:highlight>
                <a:schemeClr val="dk1"/>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6"/>
        <p:cNvGrpSpPr/>
        <p:nvPr/>
      </p:nvGrpSpPr>
      <p:grpSpPr>
        <a:xfrm>
          <a:off x="0" y="0"/>
          <a:ext cx="0" cy="0"/>
          <a:chOff x="0" y="0"/>
          <a:chExt cx="0" cy="0"/>
        </a:xfrm>
      </p:grpSpPr>
      <p:sp>
        <p:nvSpPr>
          <p:cNvPr id="247" name="Google Shape;247;p25"/>
          <p:cNvSpPr txBox="1">
            <a:spLocks noGrp="1"/>
          </p:cNvSpPr>
          <p:nvPr>
            <p:ph type="title"/>
          </p:nvPr>
        </p:nvSpPr>
        <p:spPr>
          <a:xfrm>
            <a:off x="883400" y="845600"/>
            <a:ext cx="7505700" cy="9546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400">
              <a:solidFill>
                <a:schemeClr val="dk2"/>
              </a:solidFill>
              <a:highlight>
                <a:schemeClr val="dk1"/>
              </a:highlight>
              <a:latin typeface="Calibri"/>
              <a:ea typeface="Calibri"/>
              <a:cs typeface="Calibri"/>
              <a:sym typeface="Calibri"/>
            </a:endParaRPr>
          </a:p>
          <a:p>
            <a:pPr marL="0" lvl="0" indent="0" algn="l" rtl="0">
              <a:spcBef>
                <a:spcPts val="0"/>
              </a:spcBef>
              <a:spcAft>
                <a:spcPts val="0"/>
              </a:spcAft>
              <a:buNone/>
            </a:pPr>
            <a:endParaRPr/>
          </a:p>
        </p:txBody>
      </p:sp>
      <p:sp>
        <p:nvSpPr>
          <p:cNvPr id="248" name="Google Shape;248;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49" name="Google Shape;249;p25"/>
          <p:cNvSpPr/>
          <p:nvPr/>
        </p:nvSpPr>
        <p:spPr>
          <a:xfrm>
            <a:off x="638275" y="548050"/>
            <a:ext cx="7967400" cy="877800"/>
          </a:xfrm>
          <a:prstGeom prst="foldedCorner">
            <a:avLst>
              <a:gd name="adj" fmla="val 16667"/>
            </a:avLst>
          </a:prstGeom>
          <a:solidFill>
            <a:schemeClr val="dk1"/>
          </a:solidFill>
          <a:ln w="9525" cap="flat" cmpd="sng">
            <a:solidFill>
              <a:schemeClr val="dk2"/>
            </a:solidFill>
            <a:prstDash val="solid"/>
            <a:round/>
            <a:headEnd type="none" w="sm" len="sm"/>
            <a:tailEnd type="none" w="sm" len="sm"/>
          </a:ln>
          <a:effectLst>
            <a:outerShdw blurRad="171450" dist="114300" dir="3540000" algn="bl" rotWithShape="0">
              <a:schemeClr val="accent4">
                <a:alpha val="33000"/>
              </a:scheme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s-419" sz="2100" b="1">
                <a:solidFill>
                  <a:schemeClr val="dk2"/>
                </a:solidFill>
                <a:highlight>
                  <a:schemeClr val="dk1"/>
                </a:highlight>
                <a:latin typeface="Calibri"/>
                <a:ea typeface="Calibri"/>
                <a:cs typeface="Calibri"/>
                <a:sym typeface="Calibri"/>
              </a:rPr>
              <a:t>PROPORCIONALIDAD</a:t>
            </a:r>
            <a:r>
              <a:rPr lang="es-419" sz="2100">
                <a:solidFill>
                  <a:schemeClr val="dk2"/>
                </a:solidFill>
                <a:highlight>
                  <a:schemeClr val="dk1"/>
                </a:highlight>
                <a:latin typeface="Calibri"/>
                <a:ea typeface="Calibri"/>
                <a:cs typeface="Calibri"/>
                <a:sym typeface="Calibri"/>
              </a:rPr>
              <a:t>  Nuestros datos solo pueden ser utilizados si son necesarios, adecuados y relevantes para los fines solicitados</a:t>
            </a:r>
            <a:endParaRPr sz="2100">
              <a:solidFill>
                <a:schemeClr val="dk2"/>
              </a:solidFill>
              <a:highlight>
                <a:schemeClr val="dk1"/>
              </a:highlight>
              <a:latin typeface="Calibri"/>
              <a:ea typeface="Calibri"/>
              <a:cs typeface="Calibri"/>
              <a:sym typeface="Calibri"/>
            </a:endParaRPr>
          </a:p>
        </p:txBody>
      </p:sp>
      <p:sp>
        <p:nvSpPr>
          <p:cNvPr id="250" name="Google Shape;250;p25"/>
          <p:cNvSpPr txBox="1">
            <a:spLocks noGrp="1"/>
          </p:cNvSpPr>
          <p:nvPr>
            <p:ph type="body" idx="1"/>
          </p:nvPr>
        </p:nvSpPr>
        <p:spPr>
          <a:xfrm>
            <a:off x="581925" y="961175"/>
            <a:ext cx="8382000" cy="3750600"/>
          </a:xfrm>
          <a:prstGeom prst="rect">
            <a:avLst/>
          </a:prstGeom>
          <a:effectLst>
            <a:outerShdw blurRad="57150" dist="19050" dir="5100000" algn="bl" rotWithShape="0">
              <a:schemeClr val="accent4">
                <a:alpha val="50000"/>
              </a:schemeClr>
            </a:outerShdw>
            <a:reflection stA="29000" endPos="50000" dist="314325" dir="5400000" fadeDir="5400012" sy="-100000" algn="bl" rotWithShape="0"/>
          </a:effectLst>
        </p:spPr>
        <p:txBody>
          <a:bodyPr spcFirstLastPara="1" wrap="square" lIns="91425" tIns="91425" rIns="91425" bIns="91425" anchor="t" anchorCtr="0">
            <a:normAutofit/>
          </a:bodyPr>
          <a:lstStyle/>
          <a:p>
            <a:pPr marL="0" lvl="0" indent="0" algn="just" rtl="0">
              <a:spcBef>
                <a:spcPts val="0"/>
              </a:spcBef>
              <a:spcAft>
                <a:spcPts val="0"/>
              </a:spcAft>
              <a:buNone/>
            </a:pPr>
            <a:endParaRPr sz="1900"/>
          </a:p>
          <a:p>
            <a:pPr marL="0" lvl="0" indent="0" algn="l" rtl="0">
              <a:spcBef>
                <a:spcPts val="1200"/>
              </a:spcBef>
              <a:spcAft>
                <a:spcPts val="1200"/>
              </a:spcAft>
              <a:buNone/>
            </a:pPr>
            <a:r>
              <a:rPr lang="es-419" sz="1900"/>
              <a:t>          </a:t>
            </a:r>
            <a:endParaRPr sz="2100" b="1"/>
          </a:p>
        </p:txBody>
      </p:sp>
      <p:sp>
        <p:nvSpPr>
          <p:cNvPr id="251" name="Google Shape;251;p25"/>
          <p:cNvSpPr/>
          <p:nvPr/>
        </p:nvSpPr>
        <p:spPr>
          <a:xfrm>
            <a:off x="652950" y="1977725"/>
            <a:ext cx="7967400" cy="954600"/>
          </a:xfrm>
          <a:prstGeom prst="foldedCorner">
            <a:avLst>
              <a:gd name="adj" fmla="val 16667"/>
            </a:avLst>
          </a:prstGeom>
          <a:solidFill>
            <a:schemeClr val="dk1"/>
          </a:solidFill>
          <a:ln w="9525" cap="flat" cmpd="sng">
            <a:solidFill>
              <a:schemeClr val="dk2"/>
            </a:solidFill>
            <a:prstDash val="solid"/>
            <a:round/>
            <a:headEnd type="none" w="sm" len="sm"/>
            <a:tailEnd type="none" w="sm" len="sm"/>
          </a:ln>
          <a:effectLst>
            <a:outerShdw blurRad="185738" dist="161925" dir="2580000" algn="bl" rotWithShape="0">
              <a:schemeClr val="accent4">
                <a:alpha val="17000"/>
              </a:scheme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s-419" sz="2100" b="1">
                <a:solidFill>
                  <a:schemeClr val="dk2"/>
                </a:solidFill>
                <a:highlight>
                  <a:schemeClr val="dk1"/>
                </a:highlight>
                <a:latin typeface="Calibri"/>
                <a:ea typeface="Calibri"/>
                <a:cs typeface="Calibri"/>
                <a:sym typeface="Calibri"/>
              </a:rPr>
              <a:t>FINALIDAD </a:t>
            </a:r>
            <a:r>
              <a:rPr lang="es-419" sz="1900">
                <a:solidFill>
                  <a:schemeClr val="dk2"/>
                </a:solidFill>
                <a:highlight>
                  <a:schemeClr val="dk1"/>
                </a:highlight>
                <a:latin typeface="Calibri"/>
                <a:ea typeface="Calibri"/>
                <a:cs typeface="Calibri"/>
                <a:sym typeface="Calibri"/>
              </a:rPr>
              <a:t>Los datos deben ser utilizados con intenciones concretas, explícitas, legítimas y lícitas.</a:t>
            </a:r>
            <a:endParaRPr sz="1900">
              <a:solidFill>
                <a:schemeClr val="dk2"/>
              </a:solidFill>
              <a:highlight>
                <a:schemeClr val="dk1"/>
              </a:highlight>
              <a:latin typeface="Calibri"/>
              <a:ea typeface="Calibri"/>
              <a:cs typeface="Calibri"/>
              <a:sym typeface="Calibri"/>
            </a:endParaRPr>
          </a:p>
        </p:txBody>
      </p:sp>
      <p:sp>
        <p:nvSpPr>
          <p:cNvPr id="252" name="Google Shape;252;p25"/>
          <p:cNvSpPr/>
          <p:nvPr/>
        </p:nvSpPr>
        <p:spPr>
          <a:xfrm>
            <a:off x="676050" y="3484175"/>
            <a:ext cx="7967400" cy="954600"/>
          </a:xfrm>
          <a:prstGeom prst="foldedCorner">
            <a:avLst>
              <a:gd name="adj" fmla="val 16667"/>
            </a:avLst>
          </a:prstGeom>
          <a:solidFill>
            <a:schemeClr val="dk1"/>
          </a:solidFill>
          <a:ln w="9525" cap="flat" cmpd="sng">
            <a:solidFill>
              <a:schemeClr val="dk2"/>
            </a:solidFill>
            <a:prstDash val="solid"/>
            <a:round/>
            <a:headEnd type="none" w="sm" len="sm"/>
            <a:tailEnd type="none" w="sm" len="sm"/>
          </a:ln>
          <a:effectLst>
            <a:outerShdw blurRad="185738" dist="161925" dir="4080000" algn="bl" rotWithShape="0">
              <a:schemeClr val="accent4">
                <a:alpha val="19000"/>
              </a:scheme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s-419" sz="2100" b="1">
                <a:solidFill>
                  <a:schemeClr val="dk2"/>
                </a:solidFill>
                <a:highlight>
                  <a:schemeClr val="dk1"/>
                </a:highlight>
                <a:latin typeface="Calibri"/>
                <a:ea typeface="Calibri"/>
                <a:cs typeface="Calibri"/>
                <a:sym typeface="Calibri"/>
              </a:rPr>
              <a:t>RESPONSABILIDAD</a:t>
            </a:r>
            <a:r>
              <a:rPr lang="es-419" sz="1900">
                <a:solidFill>
                  <a:schemeClr val="dk2"/>
                </a:solidFill>
                <a:highlight>
                  <a:schemeClr val="dk1"/>
                </a:highlight>
                <a:latin typeface="Calibri"/>
                <a:ea typeface="Calibri"/>
                <a:cs typeface="Calibri"/>
                <a:sym typeface="Calibri"/>
              </a:rPr>
              <a:t>  Nuestros datos solo pueden ser utilizados sin son necesarios adecuados y relevantes para los fines solicitados</a:t>
            </a:r>
            <a:endParaRPr sz="1900">
              <a:solidFill>
                <a:schemeClr val="dk2"/>
              </a:solidFill>
              <a:highlight>
                <a:schemeClr val="dk1"/>
              </a:highlight>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6"/>
        <p:cNvGrpSpPr/>
        <p:nvPr/>
      </p:nvGrpSpPr>
      <p:grpSpPr>
        <a:xfrm>
          <a:off x="0" y="0"/>
          <a:ext cx="0" cy="0"/>
          <a:chOff x="0" y="0"/>
          <a:chExt cx="0" cy="0"/>
        </a:xfrm>
      </p:grpSpPr>
      <p:sp>
        <p:nvSpPr>
          <p:cNvPr id="257" name="Google Shape;257;p26"/>
          <p:cNvSpPr txBox="1">
            <a:spLocks noGrp="1"/>
          </p:cNvSpPr>
          <p:nvPr>
            <p:ph type="body" idx="1"/>
          </p:nvPr>
        </p:nvSpPr>
        <p:spPr>
          <a:xfrm>
            <a:off x="512750" y="2123925"/>
            <a:ext cx="7879200" cy="2167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419" sz="2100" b="1">
                <a:latin typeface="Arial"/>
                <a:ea typeface="Arial"/>
                <a:cs typeface="Arial"/>
                <a:sym typeface="Arial"/>
              </a:rPr>
              <a:t>MODALIDADES</a:t>
            </a:r>
            <a:endParaRPr sz="2100" b="1">
              <a:latin typeface="Arial"/>
              <a:ea typeface="Arial"/>
              <a:cs typeface="Arial"/>
              <a:sym typeface="Arial"/>
            </a:endParaRPr>
          </a:p>
        </p:txBody>
      </p:sp>
      <p:sp>
        <p:nvSpPr>
          <p:cNvPr id="258" name="Google Shape;258;p26"/>
          <p:cNvSpPr txBox="1"/>
          <p:nvPr/>
        </p:nvSpPr>
        <p:spPr>
          <a:xfrm>
            <a:off x="3114325" y="1323375"/>
            <a:ext cx="2479200" cy="7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
        <p:nvSpPr>
          <p:cNvPr id="259" name="Google Shape;259;p26"/>
          <p:cNvSpPr txBox="1"/>
          <p:nvPr/>
        </p:nvSpPr>
        <p:spPr>
          <a:xfrm>
            <a:off x="5125850" y="1455700"/>
            <a:ext cx="1102800" cy="1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
        <p:nvSpPr>
          <p:cNvPr id="260" name="Google Shape;260;p26"/>
          <p:cNvSpPr/>
          <p:nvPr/>
        </p:nvSpPr>
        <p:spPr>
          <a:xfrm>
            <a:off x="435025" y="392375"/>
            <a:ext cx="8320800" cy="1526700"/>
          </a:xfrm>
          <a:prstGeom prst="foldedCorner">
            <a:avLst>
              <a:gd name="adj" fmla="val 16667"/>
            </a:avLst>
          </a:prstGeom>
          <a:solidFill>
            <a:schemeClr val="dk1"/>
          </a:solidFill>
          <a:ln w="9525" cap="flat" cmpd="sng">
            <a:solidFill>
              <a:schemeClr val="dk2"/>
            </a:solidFill>
            <a:prstDash val="solid"/>
            <a:round/>
            <a:headEnd type="none" w="sm" len="sm"/>
            <a:tailEnd type="none" w="sm" len="sm"/>
          </a:ln>
          <a:effectLst>
            <a:outerShdw blurRad="57150" dist="57150" dir="5400000" algn="bl" rotWithShape="0">
              <a:schemeClr val="accent4">
                <a:alpha val="50000"/>
              </a:scheme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endParaRPr sz="2000" b="1">
              <a:highlight>
                <a:schemeClr val="dk1"/>
              </a:highlight>
            </a:endParaRPr>
          </a:p>
          <a:p>
            <a:pPr marL="0" lvl="0" indent="0" algn="just" rtl="0">
              <a:spcBef>
                <a:spcPts val="0"/>
              </a:spcBef>
              <a:spcAft>
                <a:spcPts val="0"/>
              </a:spcAft>
              <a:buNone/>
            </a:pPr>
            <a:r>
              <a:rPr lang="es-419" sz="1900" b="1">
                <a:highlight>
                  <a:schemeClr val="dk1"/>
                </a:highlight>
              </a:rPr>
              <a:t>C</a:t>
            </a:r>
            <a:r>
              <a:rPr lang="es-419" sz="2200" b="1">
                <a:highlight>
                  <a:schemeClr val="dk1"/>
                </a:highlight>
              </a:rPr>
              <a:t>onsentimiento</a:t>
            </a:r>
            <a:r>
              <a:rPr lang="es-419" sz="2300" b="1">
                <a:highlight>
                  <a:schemeClr val="dk1"/>
                </a:highlight>
                <a:latin typeface="Calibri"/>
                <a:ea typeface="Calibri"/>
                <a:cs typeface="Calibri"/>
                <a:sym typeface="Calibri"/>
              </a:rPr>
              <a:t> </a:t>
            </a:r>
            <a:r>
              <a:rPr lang="es-419" sz="1900">
                <a:highlight>
                  <a:schemeClr val="dk1"/>
                </a:highlight>
                <a:latin typeface="Calibri"/>
                <a:ea typeface="Calibri"/>
                <a:cs typeface="Calibri"/>
                <a:sym typeface="Calibri"/>
              </a:rPr>
              <a:t> </a:t>
            </a:r>
            <a:endParaRPr sz="1900">
              <a:highlight>
                <a:schemeClr val="dk1"/>
              </a:highlight>
              <a:latin typeface="Calibri"/>
              <a:ea typeface="Calibri"/>
              <a:cs typeface="Calibri"/>
              <a:sym typeface="Calibri"/>
            </a:endParaRPr>
          </a:p>
          <a:p>
            <a:pPr marL="0" lvl="0" indent="0" algn="just" rtl="0">
              <a:spcBef>
                <a:spcPts val="0"/>
              </a:spcBef>
              <a:spcAft>
                <a:spcPts val="0"/>
              </a:spcAft>
              <a:buNone/>
            </a:pPr>
            <a:r>
              <a:rPr lang="es-419" sz="1900">
                <a:highlight>
                  <a:schemeClr val="dk1"/>
                </a:highlight>
                <a:latin typeface="Calibri"/>
                <a:ea typeface="Calibri"/>
                <a:cs typeface="Calibri"/>
                <a:sym typeface="Calibri"/>
              </a:rPr>
              <a:t>Los responsables usarán nuestros datos solo si aceptamos las condiciones que nos expongan. El Consentimiento debe ser libre, específico e informado.</a:t>
            </a:r>
            <a:endParaRPr sz="1900">
              <a:highlight>
                <a:schemeClr val="dk1"/>
              </a:highlight>
              <a:latin typeface="Calibri"/>
              <a:ea typeface="Calibri"/>
              <a:cs typeface="Calibri"/>
              <a:sym typeface="Calibri"/>
            </a:endParaRPr>
          </a:p>
          <a:p>
            <a:pPr marL="0" lvl="0" indent="0" algn="l" rtl="0">
              <a:spcBef>
                <a:spcPts val="0"/>
              </a:spcBef>
              <a:spcAft>
                <a:spcPts val="0"/>
              </a:spcAft>
              <a:buNone/>
            </a:pPr>
            <a:r>
              <a:rPr lang="es-419" sz="1900">
                <a:highlight>
                  <a:schemeClr val="dk1"/>
                </a:highlight>
                <a:latin typeface="Calibri"/>
                <a:ea typeface="Calibri"/>
                <a:cs typeface="Calibri"/>
                <a:sym typeface="Calibri"/>
              </a:rPr>
              <a:t> *Salvo las causales previstas por la Ley</a:t>
            </a:r>
            <a:endParaRPr sz="1900">
              <a:highlight>
                <a:schemeClr val="dk1"/>
              </a:highlight>
              <a:latin typeface="Calibri"/>
              <a:ea typeface="Calibri"/>
              <a:cs typeface="Calibri"/>
              <a:sym typeface="Calibri"/>
            </a:endParaRPr>
          </a:p>
        </p:txBody>
      </p:sp>
      <p:sp>
        <p:nvSpPr>
          <p:cNvPr id="261" name="Google Shape;261;p26"/>
          <p:cNvSpPr/>
          <p:nvPr/>
        </p:nvSpPr>
        <p:spPr>
          <a:xfrm>
            <a:off x="3114325" y="2162757"/>
            <a:ext cx="3141018" cy="2066742"/>
          </a:xfrm>
          <a:prstGeom prst="irregularSeal1">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200"/>
              <a:t>Tácito</a:t>
            </a:r>
            <a:endParaRPr sz="2200"/>
          </a:p>
        </p:txBody>
      </p:sp>
      <p:sp>
        <p:nvSpPr>
          <p:cNvPr id="262" name="Google Shape;262;p26"/>
          <p:cNvSpPr/>
          <p:nvPr/>
        </p:nvSpPr>
        <p:spPr>
          <a:xfrm>
            <a:off x="512750" y="2571749"/>
            <a:ext cx="2643786" cy="2066742"/>
          </a:xfrm>
          <a:prstGeom prst="irregularSeal2">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000"/>
              <a:t>Expreso</a:t>
            </a:r>
            <a:endParaRPr sz="2000"/>
          </a:p>
        </p:txBody>
      </p:sp>
      <p:sp>
        <p:nvSpPr>
          <p:cNvPr id="263" name="Google Shape;263;p26"/>
          <p:cNvSpPr/>
          <p:nvPr/>
        </p:nvSpPr>
        <p:spPr>
          <a:xfrm rot="2076088">
            <a:off x="6304818" y="2334885"/>
            <a:ext cx="2633603" cy="2897739"/>
          </a:xfrm>
          <a:prstGeom prst="irregularSeal2">
            <a:avLst/>
          </a:prstGeom>
          <a:gradFill>
            <a:gsLst>
              <a:gs pos="0">
                <a:srgbClr val="54F8B3"/>
              </a:gs>
              <a:gs pos="100000">
                <a:srgbClr val="10B972"/>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000"/>
              <a:t>Expreso y por Escrito</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819150" y="388075"/>
            <a:ext cx="7505700" cy="1412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2700">
                <a:solidFill>
                  <a:schemeClr val="dk2"/>
                </a:solidFill>
                <a:latin typeface="Arial"/>
                <a:ea typeface="Arial"/>
                <a:cs typeface="Arial"/>
                <a:sym typeface="Arial"/>
              </a:rPr>
              <a:t>Excepción al Principio de </a:t>
            </a:r>
            <a:r>
              <a:rPr lang="es-419" sz="2700" b="1">
                <a:solidFill>
                  <a:schemeClr val="dk2"/>
                </a:solidFill>
                <a:latin typeface="Arial"/>
                <a:ea typeface="Arial"/>
                <a:cs typeface="Arial"/>
                <a:sym typeface="Arial"/>
              </a:rPr>
              <a:t>Consentimiento</a:t>
            </a:r>
            <a:endParaRPr sz="2700" b="1">
              <a:solidFill>
                <a:schemeClr val="dk2"/>
              </a:solidFill>
              <a:latin typeface="Arial"/>
              <a:ea typeface="Arial"/>
              <a:cs typeface="Arial"/>
              <a:sym typeface="Arial"/>
            </a:endParaRPr>
          </a:p>
          <a:p>
            <a:pPr marL="0" lvl="0" indent="0" algn="l" rtl="0">
              <a:spcBef>
                <a:spcPts val="0"/>
              </a:spcBef>
              <a:spcAft>
                <a:spcPts val="0"/>
              </a:spcAft>
              <a:buNone/>
            </a:pPr>
            <a:endParaRPr/>
          </a:p>
        </p:txBody>
      </p:sp>
      <p:sp>
        <p:nvSpPr>
          <p:cNvPr id="269" name="Google Shape;269;p27"/>
          <p:cNvSpPr txBox="1">
            <a:spLocks noGrp="1"/>
          </p:cNvSpPr>
          <p:nvPr>
            <p:ph type="body" idx="1"/>
          </p:nvPr>
        </p:nvSpPr>
        <p:spPr>
          <a:xfrm>
            <a:off x="375950" y="1152100"/>
            <a:ext cx="8306700" cy="3718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s-419" sz="1872">
                <a:latin typeface="Arial"/>
                <a:ea typeface="Arial"/>
                <a:cs typeface="Arial"/>
                <a:sym typeface="Arial"/>
              </a:rPr>
              <a:t>ART. 19 EL Responsable deberá obtener el consentimiento del titular para el tratamiento de sus datos personales, salvo que se actualice alguna de las siguientes causales de excepción:</a:t>
            </a:r>
            <a:endParaRPr sz="1872">
              <a:latin typeface="Arial"/>
              <a:ea typeface="Arial"/>
              <a:cs typeface="Arial"/>
              <a:sym typeface="Arial"/>
            </a:endParaRPr>
          </a:p>
          <a:p>
            <a:pPr marL="0" lvl="0" indent="0" algn="l" rtl="0">
              <a:lnSpc>
                <a:spcPct val="95000"/>
              </a:lnSpc>
              <a:spcBef>
                <a:spcPts val="1200"/>
              </a:spcBef>
              <a:spcAft>
                <a:spcPts val="0"/>
              </a:spcAft>
              <a:buSzPts val="852"/>
              <a:buNone/>
            </a:pPr>
            <a:endParaRPr sz="1872">
              <a:latin typeface="Arial"/>
              <a:ea typeface="Arial"/>
              <a:cs typeface="Arial"/>
              <a:sym typeface="Arial"/>
            </a:endParaRPr>
          </a:p>
          <a:p>
            <a:pPr marL="0" lvl="0" indent="0" algn="l" rtl="0">
              <a:lnSpc>
                <a:spcPct val="95000"/>
              </a:lnSpc>
              <a:spcBef>
                <a:spcPts val="0"/>
              </a:spcBef>
              <a:spcAft>
                <a:spcPts val="0"/>
              </a:spcAft>
              <a:buSzPts val="852"/>
              <a:buNone/>
            </a:pPr>
            <a:r>
              <a:rPr lang="es-419" sz="1772">
                <a:latin typeface="Arial"/>
                <a:ea typeface="Arial"/>
                <a:cs typeface="Arial"/>
                <a:sym typeface="Arial"/>
              </a:rPr>
              <a:t>*Por razones de Seguridad Pública, Salud Pública</a:t>
            </a:r>
            <a:endParaRPr sz="1772">
              <a:latin typeface="Arial"/>
              <a:ea typeface="Arial"/>
              <a:cs typeface="Arial"/>
              <a:sym typeface="Arial"/>
            </a:endParaRPr>
          </a:p>
          <a:p>
            <a:pPr marL="0" lvl="0" indent="0" algn="l" rtl="0">
              <a:lnSpc>
                <a:spcPct val="95000"/>
              </a:lnSpc>
              <a:spcBef>
                <a:spcPts val="0"/>
              </a:spcBef>
              <a:spcAft>
                <a:spcPts val="0"/>
              </a:spcAft>
              <a:buSzPts val="852"/>
              <a:buNone/>
            </a:pPr>
            <a:r>
              <a:rPr lang="es-419" sz="1772">
                <a:latin typeface="Arial"/>
                <a:ea typeface="Arial"/>
                <a:cs typeface="Arial"/>
                <a:sym typeface="Arial"/>
              </a:rPr>
              <a:t>*Por una Orden Judicial</a:t>
            </a:r>
            <a:endParaRPr sz="1772">
              <a:latin typeface="Arial"/>
              <a:ea typeface="Arial"/>
              <a:cs typeface="Arial"/>
              <a:sym typeface="Arial"/>
            </a:endParaRPr>
          </a:p>
          <a:p>
            <a:pPr marL="0" lvl="0" indent="0" algn="l" rtl="0">
              <a:lnSpc>
                <a:spcPct val="95000"/>
              </a:lnSpc>
              <a:spcBef>
                <a:spcPts val="0"/>
              </a:spcBef>
              <a:spcAft>
                <a:spcPts val="0"/>
              </a:spcAft>
              <a:buSzPts val="852"/>
              <a:buNone/>
            </a:pPr>
            <a:r>
              <a:rPr lang="es-419" sz="1772">
                <a:latin typeface="Arial"/>
                <a:ea typeface="Arial"/>
                <a:cs typeface="Arial"/>
                <a:sym typeface="Arial"/>
              </a:rPr>
              <a:t>*Para derecho o Defensa del Titular ante una autoridad</a:t>
            </a:r>
            <a:endParaRPr sz="1772">
              <a:latin typeface="Arial"/>
              <a:ea typeface="Arial"/>
              <a:cs typeface="Arial"/>
              <a:sym typeface="Arial"/>
            </a:endParaRPr>
          </a:p>
          <a:p>
            <a:pPr marL="0" lvl="0" indent="0" algn="l" rtl="0">
              <a:lnSpc>
                <a:spcPct val="95000"/>
              </a:lnSpc>
              <a:spcBef>
                <a:spcPts val="0"/>
              </a:spcBef>
              <a:spcAft>
                <a:spcPts val="0"/>
              </a:spcAft>
              <a:buSzPts val="852"/>
              <a:buNone/>
            </a:pPr>
            <a:r>
              <a:rPr lang="es-419" sz="1772">
                <a:latin typeface="Arial"/>
                <a:ea typeface="Arial"/>
                <a:cs typeface="Arial"/>
                <a:sym typeface="Arial"/>
              </a:rPr>
              <a:t>*Cuando los DP figuren en fuentes de Acceso Público</a:t>
            </a:r>
            <a:endParaRPr sz="1772">
              <a:latin typeface="Arial"/>
              <a:ea typeface="Arial"/>
              <a:cs typeface="Arial"/>
              <a:sym typeface="Arial"/>
            </a:endParaRPr>
          </a:p>
          <a:p>
            <a:pPr marL="0" lvl="0" indent="0" algn="l" rtl="0">
              <a:lnSpc>
                <a:spcPct val="95000"/>
              </a:lnSpc>
              <a:spcBef>
                <a:spcPts val="0"/>
              </a:spcBef>
              <a:spcAft>
                <a:spcPts val="0"/>
              </a:spcAft>
              <a:buSzPts val="852"/>
              <a:buNone/>
            </a:pPr>
            <a:r>
              <a:rPr lang="es-419" sz="1772">
                <a:latin typeface="Arial"/>
                <a:ea typeface="Arial"/>
                <a:cs typeface="Arial"/>
                <a:sym typeface="Arial"/>
              </a:rPr>
              <a:t>*Cuando los DP se sometan a procedimiento previo de Disociación</a:t>
            </a:r>
            <a:endParaRPr sz="1772">
              <a:latin typeface="Arial"/>
              <a:ea typeface="Arial"/>
              <a:cs typeface="Arial"/>
              <a:sym typeface="Arial"/>
            </a:endParaRPr>
          </a:p>
          <a:p>
            <a:pPr marL="0" lvl="0" indent="0" algn="l" rtl="0">
              <a:lnSpc>
                <a:spcPct val="95000"/>
              </a:lnSpc>
              <a:spcBef>
                <a:spcPts val="0"/>
              </a:spcBef>
              <a:spcAft>
                <a:spcPts val="0"/>
              </a:spcAft>
              <a:buSzPts val="852"/>
              <a:buNone/>
            </a:pPr>
            <a:r>
              <a:rPr lang="es-419" sz="1772">
                <a:latin typeface="Arial"/>
                <a:ea typeface="Arial"/>
                <a:cs typeface="Arial"/>
                <a:sym typeface="Arial"/>
              </a:rPr>
              <a:t>*Cuando el titular sea una persona reportada como desaparecida</a:t>
            </a:r>
            <a:endParaRPr sz="1772">
              <a:latin typeface="Arial"/>
              <a:ea typeface="Arial"/>
              <a:cs typeface="Arial"/>
              <a:sym typeface="Arial"/>
            </a:endParaRPr>
          </a:p>
          <a:p>
            <a:pPr marL="0" lvl="0" indent="0" algn="l" rtl="0">
              <a:lnSpc>
                <a:spcPct val="95000"/>
              </a:lnSpc>
              <a:spcBef>
                <a:spcPts val="0"/>
              </a:spcBef>
              <a:spcAft>
                <a:spcPts val="0"/>
              </a:spcAft>
              <a:buSzPts val="852"/>
              <a:buNone/>
            </a:pPr>
            <a:endParaRPr sz="1772">
              <a:latin typeface="Arial"/>
              <a:ea typeface="Arial"/>
              <a:cs typeface="Arial"/>
              <a:sym typeface="Arial"/>
            </a:endParaRPr>
          </a:p>
          <a:p>
            <a:pPr marL="0" lvl="0" indent="0" algn="l" rtl="0">
              <a:lnSpc>
                <a:spcPct val="95000"/>
              </a:lnSpc>
              <a:spcBef>
                <a:spcPts val="0"/>
              </a:spcBef>
              <a:spcAft>
                <a:spcPts val="0"/>
              </a:spcAft>
              <a:buSzPts val="852"/>
              <a:buNone/>
            </a:pPr>
            <a:r>
              <a:rPr lang="es-419" sz="772">
                <a:latin typeface="Arial"/>
                <a:ea typeface="Arial"/>
                <a:cs typeface="Arial"/>
                <a:sym typeface="Arial"/>
              </a:rPr>
              <a:t>*Ley de Protección de Datos Personales en Posesión de Sujetos Obligados del Estado de Tamaulipas</a:t>
            </a:r>
            <a:endParaRPr sz="772">
              <a:latin typeface="Arial"/>
              <a:ea typeface="Arial"/>
              <a:cs typeface="Arial"/>
              <a:sym typeface="Arial"/>
            </a:endParaRPr>
          </a:p>
          <a:p>
            <a:pPr marL="0" lvl="0" indent="0" algn="l" rtl="0">
              <a:lnSpc>
                <a:spcPct val="95000"/>
              </a:lnSpc>
              <a:spcBef>
                <a:spcPts val="1200"/>
              </a:spcBef>
              <a:spcAft>
                <a:spcPts val="1200"/>
              </a:spcAft>
              <a:buSzPts val="852"/>
              <a:buNone/>
            </a:pPr>
            <a:endParaRPr sz="1472">
              <a:latin typeface="Arial"/>
              <a:ea typeface="Arial"/>
              <a:cs typeface="Arial"/>
              <a:sym typeface="Arial"/>
            </a:endParaRPr>
          </a:p>
        </p:txBody>
      </p:sp>
      <p:pic>
        <p:nvPicPr>
          <p:cNvPr id="270" name="Google Shape;270;p27"/>
          <p:cNvPicPr preferRelativeResize="0"/>
          <p:nvPr/>
        </p:nvPicPr>
        <p:blipFill>
          <a:blip r:embed="rId3">
            <a:alphaModFix/>
          </a:blip>
          <a:stretch>
            <a:fillRect/>
          </a:stretch>
        </p:blipFill>
        <p:spPr>
          <a:xfrm>
            <a:off x="7791725" y="2951325"/>
            <a:ext cx="756850" cy="946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4"/>
        <p:cNvGrpSpPr/>
        <p:nvPr/>
      </p:nvGrpSpPr>
      <p:grpSpPr>
        <a:xfrm>
          <a:off x="0" y="0"/>
          <a:ext cx="0" cy="0"/>
          <a:chOff x="0" y="0"/>
          <a:chExt cx="0" cy="0"/>
        </a:xfrm>
      </p:grpSpPr>
      <p:sp>
        <p:nvSpPr>
          <p:cNvPr id="275" name="Google Shape;275;p28"/>
          <p:cNvSpPr txBox="1">
            <a:spLocks noGrp="1"/>
          </p:cNvSpPr>
          <p:nvPr>
            <p:ph type="title"/>
          </p:nvPr>
        </p:nvSpPr>
        <p:spPr>
          <a:xfrm>
            <a:off x="254675" y="533600"/>
            <a:ext cx="8404200" cy="1266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s-419" sz="2200">
                <a:solidFill>
                  <a:schemeClr val="dk2"/>
                </a:solidFill>
                <a:latin typeface="Arial"/>
                <a:ea typeface="Arial"/>
                <a:cs typeface="Arial"/>
                <a:sym typeface="Arial"/>
              </a:rPr>
              <a:t>Las Instituciones Públicas o Privadas, tienen la Obligación de poner a disposición de los titulares de los datos personales, un documento que se denomina AVISO DE PRIVACIDAD</a:t>
            </a:r>
            <a:endParaRPr sz="2200">
              <a:solidFill>
                <a:schemeClr val="dk2"/>
              </a:solidFill>
              <a:latin typeface="Arial"/>
              <a:ea typeface="Arial"/>
              <a:cs typeface="Arial"/>
              <a:sym typeface="Arial"/>
            </a:endParaRPr>
          </a:p>
        </p:txBody>
      </p:sp>
      <p:sp>
        <p:nvSpPr>
          <p:cNvPr id="276" name="Google Shape;276;p28"/>
          <p:cNvSpPr txBox="1">
            <a:spLocks noGrp="1"/>
          </p:cNvSpPr>
          <p:nvPr>
            <p:ph type="body" idx="1"/>
          </p:nvPr>
        </p:nvSpPr>
        <p:spPr>
          <a:xfrm>
            <a:off x="1418019" y="1990725"/>
            <a:ext cx="69069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7" name="Google Shape;277;p28"/>
          <p:cNvPicPr preferRelativeResize="0"/>
          <p:nvPr/>
        </p:nvPicPr>
        <p:blipFill>
          <a:blip r:embed="rId3">
            <a:alphaModFix/>
          </a:blip>
          <a:stretch>
            <a:fillRect/>
          </a:stretch>
        </p:blipFill>
        <p:spPr>
          <a:xfrm>
            <a:off x="1356250" y="2121675"/>
            <a:ext cx="6136843" cy="2317050"/>
          </a:xfrm>
          <a:prstGeom prst="rect">
            <a:avLst/>
          </a:prstGeom>
          <a:noFill/>
          <a:ln w="9525" cap="flat" cmpd="sng">
            <a:solidFill>
              <a:schemeClr val="accent4"/>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1"/>
        <p:cNvGrpSpPr/>
        <p:nvPr/>
      </p:nvGrpSpPr>
      <p:grpSpPr>
        <a:xfrm>
          <a:off x="0" y="0"/>
          <a:ext cx="0" cy="0"/>
          <a:chOff x="0" y="0"/>
          <a:chExt cx="0" cy="0"/>
        </a:xfrm>
      </p:grpSpPr>
      <p:sp>
        <p:nvSpPr>
          <p:cNvPr id="282" name="Google Shape;282;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2"/>
              </a:solidFill>
              <a:latin typeface="Calibri"/>
              <a:ea typeface="Calibri"/>
              <a:cs typeface="Calibri"/>
              <a:sym typeface="Calibri"/>
            </a:endParaRPr>
          </a:p>
        </p:txBody>
      </p:sp>
      <p:sp>
        <p:nvSpPr>
          <p:cNvPr id="283" name="Google Shape;283;p29"/>
          <p:cNvSpPr/>
          <p:nvPr/>
        </p:nvSpPr>
        <p:spPr>
          <a:xfrm>
            <a:off x="578700" y="417975"/>
            <a:ext cx="8050200" cy="1704000"/>
          </a:xfrm>
          <a:prstGeom prst="foldedCorner">
            <a:avLst>
              <a:gd name="adj" fmla="val 16667"/>
            </a:avLst>
          </a:prstGeom>
          <a:solidFill>
            <a:schemeClr val="dk1"/>
          </a:solidFill>
          <a:ln w="9525" cap="flat" cmpd="sng">
            <a:solidFill>
              <a:schemeClr val="accent4"/>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100" b="1">
              <a:latin typeface="Calibri"/>
              <a:ea typeface="Calibri"/>
              <a:cs typeface="Calibri"/>
              <a:sym typeface="Calibri"/>
            </a:endParaRPr>
          </a:p>
          <a:p>
            <a:pPr marL="0" lvl="0" indent="0" algn="just" rtl="0">
              <a:spcBef>
                <a:spcPts val="0"/>
              </a:spcBef>
              <a:spcAft>
                <a:spcPts val="0"/>
              </a:spcAft>
              <a:buNone/>
            </a:pPr>
            <a:r>
              <a:rPr lang="es-419" sz="2400" b="1">
                <a:latin typeface="Calibri"/>
                <a:ea typeface="Calibri"/>
                <a:cs typeface="Calibri"/>
                <a:sym typeface="Calibri"/>
              </a:rPr>
              <a:t>INFORMACIÓN </a:t>
            </a:r>
            <a:r>
              <a:rPr lang="es-419" sz="2500">
                <a:latin typeface="Calibri"/>
                <a:ea typeface="Calibri"/>
                <a:cs typeface="Calibri"/>
                <a:sym typeface="Calibri"/>
              </a:rPr>
              <a:t>   </a:t>
            </a:r>
            <a:r>
              <a:rPr lang="es-419" sz="2000">
                <a:latin typeface="Calibri"/>
                <a:ea typeface="Calibri"/>
                <a:cs typeface="Calibri"/>
                <a:sym typeface="Calibri"/>
              </a:rPr>
              <a:t>El SO deberá informar al titular, através de un </a:t>
            </a:r>
            <a:r>
              <a:rPr lang="es-419" sz="2000" b="1">
                <a:latin typeface="Calibri"/>
                <a:ea typeface="Calibri"/>
                <a:cs typeface="Calibri"/>
                <a:sym typeface="Calibri"/>
              </a:rPr>
              <a:t>Aviso de Privacidad,</a:t>
            </a:r>
            <a:r>
              <a:rPr lang="es-419" sz="2000">
                <a:latin typeface="Calibri"/>
                <a:ea typeface="Calibri"/>
                <a:cs typeface="Calibri"/>
                <a:sym typeface="Calibri"/>
              </a:rPr>
              <a:t> la existencia y características principales del tratamiento al que serán sometidos sus datos personales, a fin de que el titular pueda tomar decisiones informadas al respecto.</a:t>
            </a:r>
            <a:endParaRPr sz="2000">
              <a:latin typeface="Calibri"/>
              <a:ea typeface="Calibri"/>
              <a:cs typeface="Calibri"/>
              <a:sym typeface="Calibri"/>
            </a:endParaRPr>
          </a:p>
        </p:txBody>
      </p:sp>
      <p:sp>
        <p:nvSpPr>
          <p:cNvPr id="284" name="Google Shape;284;p29"/>
          <p:cNvSpPr txBox="1">
            <a:spLocks noGrp="1"/>
          </p:cNvSpPr>
          <p:nvPr>
            <p:ph type="body" idx="1"/>
          </p:nvPr>
        </p:nvSpPr>
        <p:spPr>
          <a:xfrm>
            <a:off x="357750" y="2571750"/>
            <a:ext cx="8492100" cy="22269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SzPts val="935"/>
              <a:buNone/>
            </a:pPr>
            <a:r>
              <a:rPr lang="es-419" sz="2180" b="1"/>
              <a:t>¿Qué es el Aviso de Privacidad ?</a:t>
            </a:r>
            <a:endParaRPr sz="2180" b="1"/>
          </a:p>
          <a:p>
            <a:pPr marL="0" lvl="0" indent="0" algn="just" rtl="0">
              <a:lnSpc>
                <a:spcPct val="100000"/>
              </a:lnSpc>
              <a:spcBef>
                <a:spcPts val="1200"/>
              </a:spcBef>
              <a:spcAft>
                <a:spcPts val="1200"/>
              </a:spcAft>
              <a:buSzPts val="935"/>
              <a:buNone/>
            </a:pPr>
            <a:r>
              <a:rPr lang="es-419" sz="2180"/>
              <a:t>Documento a disposición del titular en forma física, electrónica o en cualquier formato generado por el responsable, a partir del momento en el cual se recaben sus datos personales, con el objeto de informarle los propósitos del tratamiento de los mismos.</a:t>
            </a:r>
            <a:endParaRPr sz="2180"/>
          </a:p>
        </p:txBody>
      </p:sp>
      <p:sp>
        <p:nvSpPr>
          <p:cNvPr id="285" name="Google Shape;285;p29"/>
          <p:cNvSpPr/>
          <p:nvPr/>
        </p:nvSpPr>
        <p:spPr>
          <a:xfrm>
            <a:off x="4572000" y="2122000"/>
            <a:ext cx="3753000" cy="8922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500" b="1">
                <a:latin typeface="Calibri"/>
                <a:ea typeface="Calibri"/>
                <a:cs typeface="Calibri"/>
                <a:sym typeface="Calibri"/>
              </a:rPr>
              <a:t>Materializa el principio de Información</a:t>
            </a:r>
            <a:endParaRPr sz="1500" b="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9"/>
        <p:cNvGrpSpPr/>
        <p:nvPr/>
      </p:nvGrpSpPr>
      <p:grpSpPr>
        <a:xfrm>
          <a:off x="0" y="0"/>
          <a:ext cx="0" cy="0"/>
          <a:chOff x="0" y="0"/>
          <a:chExt cx="0" cy="0"/>
        </a:xfrm>
      </p:grpSpPr>
      <p:sp>
        <p:nvSpPr>
          <p:cNvPr id="290" name="Google Shape;290;p30"/>
          <p:cNvSpPr/>
          <p:nvPr/>
        </p:nvSpPr>
        <p:spPr>
          <a:xfrm>
            <a:off x="298550" y="290025"/>
            <a:ext cx="8359254" cy="4641192"/>
          </a:xfrm>
          <a:prstGeom prst="irregularSeal1">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900" b="1"/>
          </a:p>
          <a:p>
            <a:pPr marL="0" lvl="0" indent="0" algn="ctr" rtl="0">
              <a:spcBef>
                <a:spcPts val="0"/>
              </a:spcBef>
              <a:spcAft>
                <a:spcPts val="0"/>
              </a:spcAft>
              <a:buNone/>
            </a:pPr>
            <a:r>
              <a:rPr lang="es-419" sz="2200" b="1">
                <a:latin typeface="Calibri"/>
                <a:ea typeface="Calibri"/>
                <a:cs typeface="Calibri"/>
                <a:sym typeface="Calibri"/>
              </a:rPr>
              <a:t>El Aviso de Privacidad</a:t>
            </a:r>
            <a:r>
              <a:rPr lang="es-419" sz="1900" b="1">
                <a:latin typeface="Calibri"/>
                <a:ea typeface="Calibri"/>
                <a:cs typeface="Calibri"/>
                <a:sym typeface="Calibri"/>
              </a:rPr>
              <a:t> </a:t>
            </a:r>
            <a:r>
              <a:rPr lang="es-419" sz="2200"/>
              <a:t>deberá tener lenguaje sencillo, con información necesaria, redactado en Lenguaje Claro y Comprensible, con una estructura que facilite  su entendimiento</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4"/>
        <p:cNvGrpSpPr/>
        <p:nvPr/>
      </p:nvGrpSpPr>
      <p:grpSpPr>
        <a:xfrm>
          <a:off x="0" y="0"/>
          <a:ext cx="0" cy="0"/>
          <a:chOff x="0" y="0"/>
          <a:chExt cx="0" cy="0"/>
        </a:xfrm>
      </p:grpSpPr>
      <p:sp>
        <p:nvSpPr>
          <p:cNvPr id="295" name="Google Shape;295;p31"/>
          <p:cNvSpPr txBox="1">
            <a:spLocks noGrp="1"/>
          </p:cNvSpPr>
          <p:nvPr>
            <p:ph type="title"/>
          </p:nvPr>
        </p:nvSpPr>
        <p:spPr>
          <a:xfrm>
            <a:off x="742225" y="489725"/>
            <a:ext cx="7505700" cy="1372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sz="2555" b="1">
                <a:solidFill>
                  <a:schemeClr val="dk2"/>
                </a:solidFill>
              </a:rPr>
              <a:t>EL AVISO DE PRIVACIDAD</a:t>
            </a:r>
            <a:r>
              <a:rPr lang="es-419">
                <a:solidFill>
                  <a:schemeClr val="dk2"/>
                </a:solidFill>
              </a:rPr>
              <a:t> establecido en la Ley debe ponerse a disposición del titular en dos modalidades:</a:t>
            </a:r>
            <a:endParaRPr>
              <a:solidFill>
                <a:schemeClr val="dk2"/>
              </a:solidFill>
            </a:endParaRPr>
          </a:p>
          <a:p>
            <a:pPr marL="0" lvl="0" indent="0" algn="l" rtl="0">
              <a:spcBef>
                <a:spcPts val="0"/>
              </a:spcBef>
              <a:spcAft>
                <a:spcPts val="0"/>
              </a:spcAft>
              <a:buNone/>
            </a:pPr>
            <a:endParaRPr>
              <a:solidFill>
                <a:schemeClr val="dk2"/>
              </a:solidFill>
            </a:endParaRPr>
          </a:p>
        </p:txBody>
      </p:sp>
      <p:sp>
        <p:nvSpPr>
          <p:cNvPr id="296" name="Google Shape;296;p31"/>
          <p:cNvSpPr txBox="1">
            <a:spLocks noGrp="1"/>
          </p:cNvSpPr>
          <p:nvPr>
            <p:ph type="body" idx="1"/>
          </p:nvPr>
        </p:nvSpPr>
        <p:spPr>
          <a:xfrm>
            <a:off x="339575" y="1862525"/>
            <a:ext cx="83934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sp>
        <p:nvSpPr>
          <p:cNvPr id="297" name="Google Shape;297;p31"/>
          <p:cNvSpPr/>
          <p:nvPr/>
        </p:nvSpPr>
        <p:spPr>
          <a:xfrm rot="5400000">
            <a:off x="3821350" y="2517575"/>
            <a:ext cx="819000" cy="1444200"/>
          </a:xfrm>
          <a:prstGeom prst="up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8" name="Google Shape;298;p31"/>
          <p:cNvSpPr/>
          <p:nvPr/>
        </p:nvSpPr>
        <p:spPr>
          <a:xfrm>
            <a:off x="555475" y="2649200"/>
            <a:ext cx="2794500" cy="13161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3000">
                <a:latin typeface="Calibri"/>
                <a:ea typeface="Calibri"/>
                <a:cs typeface="Calibri"/>
                <a:sym typeface="Calibri"/>
              </a:rPr>
              <a:t>SIMPLIFICADO</a:t>
            </a:r>
            <a:endParaRPr sz="3000">
              <a:latin typeface="Calibri"/>
              <a:ea typeface="Calibri"/>
              <a:cs typeface="Calibri"/>
              <a:sym typeface="Calibri"/>
            </a:endParaRPr>
          </a:p>
          <a:p>
            <a:pPr marL="0" lvl="0" indent="0" algn="ctr" rtl="0">
              <a:spcBef>
                <a:spcPts val="0"/>
              </a:spcBef>
              <a:spcAft>
                <a:spcPts val="0"/>
              </a:spcAft>
              <a:buNone/>
            </a:pPr>
            <a:r>
              <a:rPr lang="es-419" sz="1500">
                <a:latin typeface="Calibri"/>
                <a:ea typeface="Calibri"/>
                <a:cs typeface="Calibri"/>
                <a:sym typeface="Calibri"/>
              </a:rPr>
              <a:t>Art. 38</a:t>
            </a:r>
            <a:endParaRPr sz="1500">
              <a:latin typeface="Calibri"/>
              <a:ea typeface="Calibri"/>
              <a:cs typeface="Calibri"/>
              <a:sym typeface="Calibri"/>
            </a:endParaRPr>
          </a:p>
        </p:txBody>
      </p:sp>
      <p:sp>
        <p:nvSpPr>
          <p:cNvPr id="299" name="Google Shape;299;p31"/>
          <p:cNvSpPr/>
          <p:nvPr/>
        </p:nvSpPr>
        <p:spPr>
          <a:xfrm>
            <a:off x="5111725" y="2649200"/>
            <a:ext cx="3136200" cy="13161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3100">
                <a:latin typeface="Calibri"/>
                <a:ea typeface="Calibri"/>
                <a:cs typeface="Calibri"/>
                <a:sym typeface="Calibri"/>
              </a:rPr>
              <a:t>INTEGRAL</a:t>
            </a:r>
            <a:endParaRPr sz="3100">
              <a:latin typeface="Calibri"/>
              <a:ea typeface="Calibri"/>
              <a:cs typeface="Calibri"/>
              <a:sym typeface="Calibri"/>
            </a:endParaRPr>
          </a:p>
          <a:p>
            <a:pPr marL="0" lvl="0" indent="0" algn="ctr" rtl="0">
              <a:spcBef>
                <a:spcPts val="0"/>
              </a:spcBef>
              <a:spcAft>
                <a:spcPts val="0"/>
              </a:spcAft>
              <a:buNone/>
            </a:pPr>
            <a:r>
              <a:rPr lang="es-419" sz="1500">
                <a:latin typeface="Calibri"/>
                <a:ea typeface="Calibri"/>
                <a:cs typeface="Calibri"/>
                <a:sym typeface="Calibri"/>
              </a:rPr>
              <a:t>Art. 39</a:t>
            </a:r>
            <a:endParaRPr sz="1500">
              <a:latin typeface="Calibri"/>
              <a:ea typeface="Calibri"/>
              <a:cs typeface="Calibri"/>
              <a:sym typeface="Calibri"/>
            </a:endParaRPr>
          </a:p>
        </p:txBody>
      </p:sp>
      <p:sp>
        <p:nvSpPr>
          <p:cNvPr id="300" name="Google Shape;300;p31"/>
          <p:cNvSpPr txBox="1"/>
          <p:nvPr/>
        </p:nvSpPr>
        <p:spPr>
          <a:xfrm>
            <a:off x="213250" y="4162575"/>
            <a:ext cx="7872900" cy="12006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endParaRPr sz="772">
              <a:solidFill>
                <a:schemeClr val="dk2"/>
              </a:solidFill>
            </a:endParaRPr>
          </a:p>
          <a:p>
            <a:pPr marL="0" lvl="0" indent="0" algn="l" rtl="0">
              <a:lnSpc>
                <a:spcPct val="95000"/>
              </a:lnSpc>
              <a:spcBef>
                <a:spcPts val="1200"/>
              </a:spcBef>
              <a:spcAft>
                <a:spcPts val="0"/>
              </a:spcAft>
              <a:buNone/>
            </a:pPr>
            <a:endParaRPr sz="772">
              <a:solidFill>
                <a:schemeClr val="dk2"/>
              </a:solidFill>
            </a:endParaRPr>
          </a:p>
          <a:p>
            <a:pPr marL="0" lvl="0" indent="0" algn="l" rtl="0">
              <a:lnSpc>
                <a:spcPct val="95000"/>
              </a:lnSpc>
              <a:spcBef>
                <a:spcPts val="1200"/>
              </a:spcBef>
              <a:spcAft>
                <a:spcPts val="0"/>
              </a:spcAft>
              <a:buNone/>
            </a:pPr>
            <a:r>
              <a:rPr lang="es-419" sz="772">
                <a:solidFill>
                  <a:schemeClr val="dk2"/>
                </a:solidFill>
              </a:rPr>
              <a:t>Ley de Protección de Datos Personales en Posesión de Sujetos Obligados del Estado de Tamaulipas</a:t>
            </a:r>
            <a:endParaRPr sz="772">
              <a:solidFill>
                <a:schemeClr val="dk2"/>
              </a:solidFill>
            </a:endParaRPr>
          </a:p>
          <a:p>
            <a:pPr marL="0" lvl="0" indent="0" algn="l" rtl="0">
              <a:lnSpc>
                <a:spcPct val="95000"/>
              </a:lnSpc>
              <a:spcBef>
                <a:spcPts val="1200"/>
              </a:spcBef>
              <a:spcAft>
                <a:spcPts val="1200"/>
              </a:spcAft>
              <a:buNone/>
            </a:pPr>
            <a:endParaRPr sz="1472">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404025"/>
            <a:ext cx="7505700" cy="60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2900">
              <a:solidFill>
                <a:schemeClr val="dk2"/>
              </a:solidFill>
            </a:endParaRPr>
          </a:p>
          <a:p>
            <a:pPr marL="0" lvl="0" indent="0" algn="l" rtl="0">
              <a:spcBef>
                <a:spcPts val="0"/>
              </a:spcBef>
              <a:spcAft>
                <a:spcPts val="0"/>
              </a:spcAft>
              <a:buSzPts val="990"/>
              <a:buNone/>
            </a:pPr>
            <a:r>
              <a:rPr lang="es-419" sz="2900">
                <a:solidFill>
                  <a:schemeClr val="dk2"/>
                </a:solidFill>
              </a:rPr>
              <a:t>¿</a:t>
            </a:r>
            <a:r>
              <a:rPr lang="es-419" sz="2500">
                <a:solidFill>
                  <a:schemeClr val="dk2"/>
                </a:solidFill>
                <a:latin typeface="Calibri"/>
                <a:ea typeface="Calibri"/>
                <a:cs typeface="Calibri"/>
                <a:sym typeface="Calibri"/>
              </a:rPr>
              <a:t>Qué es el Derecho a la Protección de Datos Personales?</a:t>
            </a:r>
            <a:endParaRPr sz="2500">
              <a:solidFill>
                <a:schemeClr val="dk2"/>
              </a:solidFill>
              <a:latin typeface="Calibri"/>
              <a:ea typeface="Calibri"/>
              <a:cs typeface="Calibri"/>
              <a:sym typeface="Calibri"/>
            </a:endParaRPr>
          </a:p>
          <a:p>
            <a:pPr marL="0" lvl="0" indent="0" algn="l" rtl="0">
              <a:spcBef>
                <a:spcPts val="0"/>
              </a:spcBef>
              <a:spcAft>
                <a:spcPts val="0"/>
              </a:spcAft>
              <a:buSzPts val="990"/>
              <a:buNone/>
            </a:pPr>
            <a:endParaRPr sz="2500">
              <a:solidFill>
                <a:schemeClr val="dk2"/>
              </a:solidFill>
              <a:latin typeface="Calibri"/>
              <a:ea typeface="Calibri"/>
              <a:cs typeface="Calibri"/>
              <a:sym typeface="Calibri"/>
            </a:endParaRPr>
          </a:p>
        </p:txBody>
      </p:sp>
      <p:sp>
        <p:nvSpPr>
          <p:cNvPr id="136" name="Google Shape;136;p14"/>
          <p:cNvSpPr txBox="1">
            <a:spLocks noGrp="1"/>
          </p:cNvSpPr>
          <p:nvPr>
            <p:ph type="body" idx="1"/>
          </p:nvPr>
        </p:nvSpPr>
        <p:spPr>
          <a:xfrm>
            <a:off x="503250" y="707975"/>
            <a:ext cx="7821600" cy="4116900"/>
          </a:xfrm>
          <a:prstGeom prst="rect">
            <a:avLst/>
          </a:prstGeom>
        </p:spPr>
        <p:txBody>
          <a:bodyPr spcFirstLastPara="1" wrap="square" lIns="91425" tIns="91425" rIns="91425" bIns="91425" anchor="t" anchorCtr="0">
            <a:noAutofit/>
          </a:bodyPr>
          <a:lstStyle/>
          <a:p>
            <a:pPr marL="0" lvl="0" indent="0" algn="l" rtl="0">
              <a:lnSpc>
                <a:spcPct val="95000"/>
              </a:lnSpc>
              <a:spcBef>
                <a:spcPts val="1200"/>
              </a:spcBef>
              <a:spcAft>
                <a:spcPts val="0"/>
              </a:spcAft>
              <a:buSzPts val="275"/>
              <a:buNone/>
            </a:pPr>
            <a:endParaRPr sz="1733">
              <a:solidFill>
                <a:srgbClr val="000000"/>
              </a:solidFill>
            </a:endParaRPr>
          </a:p>
          <a:p>
            <a:pPr marL="0" lvl="0" indent="0" algn="l" rtl="0">
              <a:lnSpc>
                <a:spcPct val="95000"/>
              </a:lnSpc>
              <a:spcBef>
                <a:spcPts val="1200"/>
              </a:spcBef>
              <a:spcAft>
                <a:spcPts val="0"/>
              </a:spcAft>
              <a:buSzPts val="275"/>
              <a:buNone/>
            </a:pPr>
            <a:endParaRPr sz="1733">
              <a:solidFill>
                <a:srgbClr val="000000"/>
              </a:solidFill>
            </a:endParaRPr>
          </a:p>
          <a:p>
            <a:pPr marL="0" lvl="0" indent="0" algn="just" rtl="0">
              <a:lnSpc>
                <a:spcPct val="95000"/>
              </a:lnSpc>
              <a:spcBef>
                <a:spcPts val="1200"/>
              </a:spcBef>
              <a:spcAft>
                <a:spcPts val="0"/>
              </a:spcAft>
              <a:buSzPts val="275"/>
              <a:buNone/>
            </a:pPr>
            <a:r>
              <a:rPr lang="es-419" sz="1933">
                <a:solidFill>
                  <a:srgbClr val="000000"/>
                </a:solidFill>
              </a:rPr>
              <a:t>Se trata de un Derecho Humano reconocido a nivel Constitucional establece  obligaciones a las personas físicas o morales del ámbito público y privado que tratan datos personales.</a:t>
            </a:r>
            <a:endParaRPr sz="1933">
              <a:solidFill>
                <a:srgbClr val="000000"/>
              </a:solidFill>
            </a:endParaRPr>
          </a:p>
          <a:p>
            <a:pPr marL="0" lvl="0" indent="0" algn="just" rtl="0">
              <a:lnSpc>
                <a:spcPct val="95000"/>
              </a:lnSpc>
              <a:spcBef>
                <a:spcPts val="1200"/>
              </a:spcBef>
              <a:spcAft>
                <a:spcPts val="0"/>
              </a:spcAft>
              <a:buSzPts val="275"/>
              <a:buNone/>
            </a:pPr>
            <a:r>
              <a:rPr lang="es-419" sz="1933">
                <a:solidFill>
                  <a:srgbClr val="000000"/>
                </a:solidFill>
              </a:rPr>
              <a:t>Todo tratamiento o uso de datos personales puede conllevar un riesgo si se da un mal uso, una inadecuada gestión o cuidado, podría tener como consecuencia una intromisión ilegítima en la privacidad y en la autodeterminación informativa de la persona que es titular de los datos personales. </a:t>
            </a:r>
            <a:endParaRPr sz="1933">
              <a:solidFill>
                <a:srgbClr val="000000"/>
              </a:solidFill>
            </a:endParaRPr>
          </a:p>
          <a:p>
            <a:pPr marL="0" lvl="0" indent="0" algn="just" rtl="0">
              <a:lnSpc>
                <a:spcPct val="95000"/>
              </a:lnSpc>
              <a:spcBef>
                <a:spcPts val="1200"/>
              </a:spcBef>
              <a:spcAft>
                <a:spcPts val="0"/>
              </a:spcAft>
              <a:buSzPts val="275"/>
              <a:buNone/>
            </a:pPr>
            <a:endParaRPr sz="1733">
              <a:solidFill>
                <a:srgbClr val="000000"/>
              </a:solidFill>
            </a:endParaRPr>
          </a:p>
          <a:p>
            <a:pPr marL="0" lvl="0" indent="0" algn="just" rtl="0">
              <a:lnSpc>
                <a:spcPct val="95000"/>
              </a:lnSpc>
              <a:spcBef>
                <a:spcPts val="1200"/>
              </a:spcBef>
              <a:spcAft>
                <a:spcPts val="1200"/>
              </a:spcAft>
              <a:buSzPts val="275"/>
              <a:buNone/>
            </a:pPr>
            <a:endParaRPr sz="625"/>
          </a:p>
        </p:txBody>
      </p:sp>
      <p:pic>
        <p:nvPicPr>
          <p:cNvPr id="137" name="Google Shape;137;p14"/>
          <p:cNvPicPr preferRelativeResize="0"/>
          <p:nvPr/>
        </p:nvPicPr>
        <p:blipFill>
          <a:blip r:embed="rId3">
            <a:alphaModFix/>
          </a:blip>
          <a:stretch>
            <a:fillRect/>
          </a:stretch>
        </p:blipFill>
        <p:spPr>
          <a:xfrm>
            <a:off x="5322200" y="3939200"/>
            <a:ext cx="2866451" cy="839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a:spLocks noGrp="1"/>
          </p:cNvSpPr>
          <p:nvPr>
            <p:ph type="title"/>
          </p:nvPr>
        </p:nvSpPr>
        <p:spPr>
          <a:xfrm>
            <a:off x="819150" y="597100"/>
            <a:ext cx="7505700" cy="78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chemeClr val="dk2"/>
                </a:solidFill>
              </a:rPr>
              <a:t>En el Aviso de Privacidad queda prohibido:</a:t>
            </a:r>
            <a:endParaRPr>
              <a:solidFill>
                <a:schemeClr val="dk2"/>
              </a:solidFill>
            </a:endParaRPr>
          </a:p>
        </p:txBody>
      </p:sp>
      <p:sp>
        <p:nvSpPr>
          <p:cNvPr id="306" name="Google Shape;306;p32"/>
          <p:cNvSpPr txBox="1">
            <a:spLocks noGrp="1"/>
          </p:cNvSpPr>
          <p:nvPr>
            <p:ph type="body" idx="1"/>
          </p:nvPr>
        </p:nvSpPr>
        <p:spPr>
          <a:xfrm>
            <a:off x="819150" y="1535375"/>
            <a:ext cx="7505700" cy="29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800"/>
              <a:t>Art. 36</a:t>
            </a:r>
            <a:endParaRPr sz="1800"/>
          </a:p>
          <a:p>
            <a:pPr marL="457200" lvl="0" indent="-342900" algn="l" rtl="0">
              <a:spcBef>
                <a:spcPts val="1200"/>
              </a:spcBef>
              <a:spcAft>
                <a:spcPts val="0"/>
              </a:spcAft>
              <a:buSzPts val="1800"/>
              <a:buAutoNum type="romanUcPeriod"/>
            </a:pPr>
            <a:r>
              <a:rPr lang="es-419" sz="1800"/>
              <a:t>Usar frases inexactas, ambiguas o vagas</a:t>
            </a:r>
            <a:endParaRPr sz="1800"/>
          </a:p>
          <a:p>
            <a:pPr marL="457200" lvl="0" indent="-342900" algn="l" rtl="0">
              <a:spcBef>
                <a:spcPts val="0"/>
              </a:spcBef>
              <a:spcAft>
                <a:spcPts val="0"/>
              </a:spcAft>
              <a:buSzPts val="1800"/>
              <a:buAutoNum type="romanUcPeriod"/>
            </a:pPr>
            <a:r>
              <a:rPr lang="es-419" sz="1800"/>
              <a:t>Incluir textos o formatos que induzcan al titular a elegir una opción en específico,</a:t>
            </a:r>
            <a:endParaRPr sz="1800"/>
          </a:p>
          <a:p>
            <a:pPr marL="457200" lvl="0" indent="-342900" algn="l" rtl="0">
              <a:spcBef>
                <a:spcPts val="0"/>
              </a:spcBef>
              <a:spcAft>
                <a:spcPts val="0"/>
              </a:spcAft>
              <a:buSzPts val="1800"/>
              <a:buAutoNum type="romanUcPeriod"/>
            </a:pPr>
            <a:r>
              <a:rPr lang="es-419" sz="1800"/>
              <a:t>Marcar previamente casillas, en caso de que éstas se incluyan para que el titular otorgue su consentimiento y</a:t>
            </a:r>
            <a:endParaRPr sz="1800"/>
          </a:p>
          <a:p>
            <a:pPr marL="457200" lvl="0" indent="-342900" algn="l" rtl="0">
              <a:spcBef>
                <a:spcPts val="0"/>
              </a:spcBef>
              <a:spcAft>
                <a:spcPts val="0"/>
              </a:spcAft>
              <a:buSzPts val="1800"/>
              <a:buAutoNum type="romanUcPeriod"/>
            </a:pPr>
            <a:r>
              <a:rPr lang="es-419" sz="1800"/>
              <a:t>Remitir a textos o documentos que no estén disponibles para el titular</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3"/>
          <p:cNvSpPr txBox="1">
            <a:spLocks noGrp="1"/>
          </p:cNvSpPr>
          <p:nvPr>
            <p:ph type="title"/>
          </p:nvPr>
        </p:nvSpPr>
        <p:spPr>
          <a:xfrm>
            <a:off x="819150" y="454400"/>
            <a:ext cx="7505700" cy="134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chemeClr val="dk2"/>
                </a:solidFill>
              </a:rPr>
              <a:t>Aviso Simplificado deberá contener…</a:t>
            </a:r>
            <a:endParaRPr>
              <a:solidFill>
                <a:schemeClr val="dk2"/>
              </a:solidFill>
            </a:endParaRPr>
          </a:p>
        </p:txBody>
      </p:sp>
      <p:sp>
        <p:nvSpPr>
          <p:cNvPr id="312" name="Google Shape;312;p33"/>
          <p:cNvSpPr txBox="1">
            <a:spLocks noGrp="1"/>
          </p:cNvSpPr>
          <p:nvPr>
            <p:ph type="body" idx="1"/>
          </p:nvPr>
        </p:nvSpPr>
        <p:spPr>
          <a:xfrm>
            <a:off x="819150" y="1415650"/>
            <a:ext cx="7505700" cy="3547800"/>
          </a:xfrm>
          <a:prstGeom prst="rect">
            <a:avLst/>
          </a:prstGeom>
        </p:spPr>
        <p:txBody>
          <a:bodyPr spcFirstLastPara="1" wrap="square" lIns="91425" tIns="91425" rIns="91425" bIns="91425" anchor="t" anchorCtr="0">
            <a:normAutofit fontScale="40000" lnSpcReduction="20000"/>
          </a:bodyPr>
          <a:lstStyle/>
          <a:p>
            <a:pPr marL="457200" lvl="0" indent="-335619" algn="just" rtl="0">
              <a:spcBef>
                <a:spcPts val="0"/>
              </a:spcBef>
              <a:spcAft>
                <a:spcPts val="0"/>
              </a:spcAft>
              <a:buSzPct val="100000"/>
              <a:buAutoNum type="romanUcPeriod"/>
            </a:pPr>
            <a:r>
              <a:rPr lang="es-419" sz="4213"/>
              <a:t>La denominación del Responsable ,</a:t>
            </a:r>
            <a:endParaRPr sz="4213"/>
          </a:p>
          <a:p>
            <a:pPr marL="457200" lvl="0" indent="-335619" algn="just" rtl="0">
              <a:spcBef>
                <a:spcPts val="0"/>
              </a:spcBef>
              <a:spcAft>
                <a:spcPts val="0"/>
              </a:spcAft>
              <a:buSzPct val="100000"/>
              <a:buAutoNum type="romanUcPeriod"/>
            </a:pPr>
            <a:r>
              <a:rPr lang="es-419" sz="4213"/>
              <a:t>Las finalidades del tratamiento para las cuales se obtienen los datos personales, distinguiendo aquéllas que requieran el consentimiento del titular,</a:t>
            </a:r>
            <a:endParaRPr sz="4213"/>
          </a:p>
          <a:p>
            <a:pPr marL="457200" lvl="0" indent="-335619" algn="just" rtl="0">
              <a:spcBef>
                <a:spcPts val="0"/>
              </a:spcBef>
              <a:spcAft>
                <a:spcPts val="0"/>
              </a:spcAft>
              <a:buSzPct val="100000"/>
              <a:buAutoNum type="romanUcPeriod"/>
            </a:pPr>
            <a:r>
              <a:rPr lang="es-419" sz="4213"/>
              <a:t>Cuando se realicen transferencias de datos personales que requieran consentimiento, se deberá informar:   a) Las autoridades, poderes, entidades, órganos y organismos gubernamentales de  los tres órdenes de gobierno, y las personas físicas y de carácter privado a las que se transfieren los datos personales, y b) Las finalidades de estas transferencias;</a:t>
            </a:r>
            <a:endParaRPr sz="4213"/>
          </a:p>
          <a:p>
            <a:pPr marL="457200" lvl="0" indent="-335619" algn="just" rtl="0">
              <a:spcBef>
                <a:spcPts val="0"/>
              </a:spcBef>
              <a:spcAft>
                <a:spcPts val="0"/>
              </a:spcAft>
              <a:buSzPct val="100000"/>
              <a:buAutoNum type="romanUcPeriod"/>
            </a:pPr>
            <a:r>
              <a:rPr lang="es-419" sz="4213"/>
              <a:t>Los mecanismos y medios disponibles para que el titular, en su caso pueda manifestar su negativa para el tratamiento de sus datos personales…</a:t>
            </a:r>
            <a:endParaRPr sz="4213"/>
          </a:p>
          <a:p>
            <a:pPr marL="457200" lvl="0" indent="-335619" algn="just" rtl="0">
              <a:spcBef>
                <a:spcPts val="0"/>
              </a:spcBef>
              <a:spcAft>
                <a:spcPts val="0"/>
              </a:spcAft>
              <a:buSzPct val="100000"/>
              <a:buAutoNum type="romanUcPeriod"/>
            </a:pPr>
            <a:r>
              <a:rPr lang="es-419" sz="4213"/>
              <a:t>El sitio donde se podrá consultar el aviso de privacidad integral</a:t>
            </a:r>
            <a:endParaRPr sz="4213"/>
          </a:p>
          <a:p>
            <a:pPr marL="0" lvl="0" indent="0" algn="l" rtl="0">
              <a:spcBef>
                <a:spcPts val="1200"/>
              </a:spcBef>
              <a:spcAft>
                <a:spcPts val="1200"/>
              </a:spcAft>
              <a:buNone/>
            </a:pPr>
            <a:r>
              <a:rPr lang="es-419" sz="1550"/>
              <a:t> </a:t>
            </a:r>
            <a:endParaRPr sz="155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819150" y="498100"/>
            <a:ext cx="7505700" cy="130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rgbClr val="434343"/>
                </a:solidFill>
              </a:rPr>
              <a:t> Aviso de Privacidad Integral….</a:t>
            </a:r>
            <a:endParaRPr>
              <a:solidFill>
                <a:srgbClr val="434343"/>
              </a:solidFill>
            </a:endParaRPr>
          </a:p>
        </p:txBody>
      </p:sp>
      <p:sp>
        <p:nvSpPr>
          <p:cNvPr id="318" name="Google Shape;318;p34"/>
          <p:cNvSpPr txBox="1">
            <a:spLocks noGrp="1"/>
          </p:cNvSpPr>
          <p:nvPr>
            <p:ph type="body" idx="1"/>
          </p:nvPr>
        </p:nvSpPr>
        <p:spPr>
          <a:xfrm>
            <a:off x="819150" y="1422725"/>
            <a:ext cx="7505700" cy="31389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SzPts val="1600"/>
              <a:buAutoNum type="romanUcPeriod"/>
            </a:pPr>
            <a:r>
              <a:rPr lang="es-419" sz="1600"/>
              <a:t>El domicilio del responsable; </a:t>
            </a:r>
            <a:endParaRPr sz="1600"/>
          </a:p>
          <a:p>
            <a:pPr marL="457200" lvl="0" indent="-330200" algn="l" rtl="0">
              <a:lnSpc>
                <a:spcPct val="95000"/>
              </a:lnSpc>
              <a:spcBef>
                <a:spcPts val="0"/>
              </a:spcBef>
              <a:spcAft>
                <a:spcPts val="0"/>
              </a:spcAft>
              <a:buSzPts val="1600"/>
              <a:buAutoNum type="romanUcPeriod"/>
            </a:pPr>
            <a:r>
              <a:rPr lang="es-419" sz="1600"/>
              <a:t>Los datos personales que serán sometidos a tratamiento, identificando aquéllos que sean sensibles </a:t>
            </a:r>
            <a:endParaRPr sz="1600"/>
          </a:p>
          <a:p>
            <a:pPr marL="457200" lvl="0" indent="-330200" algn="l" rtl="0">
              <a:lnSpc>
                <a:spcPct val="95000"/>
              </a:lnSpc>
              <a:spcBef>
                <a:spcPts val="0"/>
              </a:spcBef>
              <a:spcAft>
                <a:spcPts val="0"/>
              </a:spcAft>
              <a:buSzPts val="1600"/>
              <a:buAutoNum type="romanUcPeriod"/>
            </a:pPr>
            <a:r>
              <a:rPr lang="es-419" sz="1600"/>
              <a:t>El fundamento Legal que faculta expresamente al responsable para llevar a cabo:   a) El tratamiento de datos personales; y b) Las transferencias de datos personales que, en su caso efectúe con autoridades, poderes, entidades, órganos y organismos gubernamentales de los tres órdenes de gobierno y las personas físicas o morales de carácter privado</a:t>
            </a:r>
            <a:endParaRPr sz="1600"/>
          </a:p>
          <a:p>
            <a:pPr marL="457200" lvl="0" indent="-330200" algn="l" rtl="0">
              <a:lnSpc>
                <a:spcPct val="95000"/>
              </a:lnSpc>
              <a:spcBef>
                <a:spcPts val="0"/>
              </a:spcBef>
              <a:spcAft>
                <a:spcPts val="0"/>
              </a:spcAft>
              <a:buSzPts val="1600"/>
              <a:buAutoNum type="romanUcPeriod"/>
            </a:pPr>
            <a:r>
              <a:rPr lang="es-419" sz="1600"/>
              <a:t>Los mecanismos, medios y procedimientos disponibles para ejercer los Derechos ARCO,</a:t>
            </a:r>
            <a:endParaRPr sz="1600"/>
          </a:p>
          <a:p>
            <a:pPr marL="457200" lvl="0" indent="-330200" algn="l" rtl="0">
              <a:lnSpc>
                <a:spcPct val="95000"/>
              </a:lnSpc>
              <a:spcBef>
                <a:spcPts val="0"/>
              </a:spcBef>
              <a:spcAft>
                <a:spcPts val="0"/>
              </a:spcAft>
              <a:buSzPts val="1600"/>
              <a:buAutoNum type="romanUcPeriod"/>
            </a:pPr>
            <a:r>
              <a:rPr lang="es-419" sz="1600"/>
              <a:t>El domicilio de la Unidad de Transparencia y</a:t>
            </a:r>
            <a:endParaRPr sz="1600"/>
          </a:p>
          <a:p>
            <a:pPr marL="457200" lvl="0" indent="-330200" algn="l" rtl="0">
              <a:lnSpc>
                <a:spcPct val="95000"/>
              </a:lnSpc>
              <a:spcBef>
                <a:spcPts val="0"/>
              </a:spcBef>
              <a:spcAft>
                <a:spcPts val="0"/>
              </a:spcAft>
              <a:buSzPts val="1600"/>
              <a:buAutoNum type="romanUcPeriod"/>
            </a:pPr>
            <a:r>
              <a:rPr lang="es-419" sz="1600"/>
              <a:t>Los medios a través de los cuales el responsable comunicará a los titulares los cambios al Aviso de Privacidad</a:t>
            </a:r>
            <a:endParaRPr sz="1600"/>
          </a:p>
          <a:p>
            <a:pPr marL="0" lvl="0" indent="0" algn="l" rtl="0">
              <a:lnSpc>
                <a:spcPct val="95000"/>
              </a:lnSpc>
              <a:spcBef>
                <a:spcPts val="1200"/>
              </a:spcBef>
              <a:spcAft>
                <a:spcPts val="1200"/>
              </a:spcAft>
              <a:buNone/>
            </a:pP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819150" y="463150"/>
            <a:ext cx="7505700" cy="86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chemeClr val="dk2"/>
                </a:solidFill>
              </a:rPr>
              <a:t>Ejemplos</a:t>
            </a:r>
            <a:endParaRPr>
              <a:solidFill>
                <a:schemeClr val="dk2"/>
              </a:solidFill>
            </a:endParaRPr>
          </a:p>
        </p:txBody>
      </p:sp>
      <p:sp>
        <p:nvSpPr>
          <p:cNvPr id="324" name="Google Shape;324;p35"/>
          <p:cNvSpPr txBox="1">
            <a:spLocks noGrp="1"/>
          </p:cNvSpPr>
          <p:nvPr>
            <p:ph type="body" idx="1"/>
          </p:nvPr>
        </p:nvSpPr>
        <p:spPr>
          <a:xfrm>
            <a:off x="410700" y="1214650"/>
            <a:ext cx="8205600" cy="31803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r>
              <a:rPr lang="es-419" sz="1900" b="1"/>
              <a:t>#1</a:t>
            </a:r>
            <a:endParaRPr sz="1900" b="1"/>
          </a:p>
          <a:p>
            <a:pPr marL="457200" lvl="0" indent="0" algn="just" rtl="0">
              <a:spcBef>
                <a:spcPts val="1200"/>
              </a:spcBef>
              <a:spcAft>
                <a:spcPts val="1200"/>
              </a:spcAft>
              <a:buNone/>
            </a:pPr>
            <a:r>
              <a:rPr lang="es-419" sz="1900"/>
              <a:t>EL ITAIT es el responsable del tratamiento de los datos personales que proporcione toda persona que preste sus servicios como servidor público o persona física profesional contratada bajo el régimen de honorarios asimilados a salarios, los cuales serán protegidos,  conforme a lo dispuesto por la Ley de Protección de Datos Personales en Posesión de Sujetos Obligados del Estado de Tamaulipas, la Ley de Transparencia y Acceso a la Información Pública del Estado de Tamaulipas y la demás normatividad que resulte aplicable.</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244675" y="445675"/>
            <a:ext cx="8616000" cy="14331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s-419" sz="1940" b="1">
                <a:solidFill>
                  <a:schemeClr val="dk2"/>
                </a:solidFill>
                <a:latin typeface="Arial"/>
                <a:ea typeface="Arial"/>
                <a:cs typeface="Arial"/>
                <a:sym typeface="Arial"/>
              </a:rPr>
              <a:t>Evaluación</a:t>
            </a:r>
            <a:endParaRPr sz="1940" b="1">
              <a:solidFill>
                <a:schemeClr val="dk2"/>
              </a:solidFill>
              <a:latin typeface="Arial"/>
              <a:ea typeface="Arial"/>
              <a:cs typeface="Arial"/>
              <a:sym typeface="Arial"/>
            </a:endParaRPr>
          </a:p>
          <a:p>
            <a:pPr marL="0" lvl="0" indent="0" algn="just" rtl="0">
              <a:lnSpc>
                <a:spcPct val="115000"/>
              </a:lnSpc>
              <a:spcBef>
                <a:spcPts val="0"/>
              </a:spcBef>
              <a:spcAft>
                <a:spcPts val="0"/>
              </a:spcAft>
              <a:buNone/>
            </a:pPr>
            <a:r>
              <a:rPr lang="es-419" sz="1940">
                <a:solidFill>
                  <a:schemeClr val="dk2"/>
                </a:solidFill>
                <a:latin typeface="Arial"/>
                <a:ea typeface="Arial"/>
                <a:cs typeface="Arial"/>
                <a:sym typeface="Arial"/>
              </a:rPr>
              <a:t>  ¿El aviso de privacidad señala el nombre del responsable?</a:t>
            </a:r>
            <a:endParaRPr sz="1940">
              <a:solidFill>
                <a:schemeClr val="dk2"/>
              </a:solidFill>
              <a:latin typeface="Arial"/>
              <a:ea typeface="Arial"/>
              <a:cs typeface="Arial"/>
              <a:sym typeface="Arial"/>
            </a:endParaRPr>
          </a:p>
          <a:p>
            <a:pPr marL="0" lvl="0" indent="0" algn="just" rtl="0">
              <a:lnSpc>
                <a:spcPct val="115000"/>
              </a:lnSpc>
              <a:spcBef>
                <a:spcPts val="0"/>
              </a:spcBef>
              <a:spcAft>
                <a:spcPts val="0"/>
              </a:spcAft>
              <a:buNone/>
            </a:pPr>
            <a:r>
              <a:rPr lang="es-419" sz="1940">
                <a:solidFill>
                  <a:schemeClr val="dk2"/>
                </a:solidFill>
                <a:latin typeface="Arial"/>
                <a:ea typeface="Arial"/>
                <a:cs typeface="Arial"/>
                <a:sym typeface="Arial"/>
              </a:rPr>
              <a:t> ¿El aviso de privacidad además de la denominación del responsable, incluye la    abreviatura o acrónimo con el que se le identifica?</a:t>
            </a:r>
            <a:endParaRPr sz="1940">
              <a:solidFill>
                <a:schemeClr val="dk2"/>
              </a:solidFill>
              <a:latin typeface="Arial"/>
              <a:ea typeface="Arial"/>
              <a:cs typeface="Arial"/>
              <a:sym typeface="Arial"/>
            </a:endParaRPr>
          </a:p>
          <a:p>
            <a:pPr marL="0" lvl="0" indent="0" algn="just" rtl="0">
              <a:spcBef>
                <a:spcPts val="0"/>
              </a:spcBef>
              <a:spcAft>
                <a:spcPts val="0"/>
              </a:spcAft>
              <a:buSzPct val="39600"/>
              <a:buNone/>
            </a:pPr>
            <a:endParaRPr sz="2500"/>
          </a:p>
        </p:txBody>
      </p:sp>
      <p:sp>
        <p:nvSpPr>
          <p:cNvPr id="330" name="Google Shape;330;p36"/>
          <p:cNvSpPr txBox="1">
            <a:spLocks noGrp="1"/>
          </p:cNvSpPr>
          <p:nvPr>
            <p:ph type="body" idx="1"/>
          </p:nvPr>
        </p:nvSpPr>
        <p:spPr>
          <a:xfrm>
            <a:off x="454425" y="1878775"/>
            <a:ext cx="8240400" cy="2883600"/>
          </a:xfrm>
          <a:prstGeom prst="rect">
            <a:avLst/>
          </a:prstGeom>
        </p:spPr>
        <p:txBody>
          <a:bodyPr spcFirstLastPara="1" wrap="square" lIns="91425" tIns="91425" rIns="91425" bIns="91425" anchor="t" anchorCtr="0">
            <a:normAutofit fontScale="70000" lnSpcReduction="20000"/>
          </a:bodyPr>
          <a:lstStyle/>
          <a:p>
            <a:pPr marL="0" lvl="0" indent="457200" algn="just" rtl="0">
              <a:spcBef>
                <a:spcPts val="0"/>
              </a:spcBef>
              <a:spcAft>
                <a:spcPts val="0"/>
              </a:spcAft>
              <a:buNone/>
            </a:pPr>
            <a:r>
              <a:rPr lang="es-419" sz="2870" b="1" i="1"/>
              <a:t>(Se omitió el nombre completo del Responsable, aquí ya está incluído)</a:t>
            </a:r>
            <a:endParaRPr sz="2225" b="1" i="1"/>
          </a:p>
          <a:p>
            <a:pPr marL="0" lvl="0" indent="0" algn="just" rtl="0">
              <a:spcBef>
                <a:spcPts val="1200"/>
              </a:spcBef>
              <a:spcAft>
                <a:spcPts val="0"/>
              </a:spcAft>
              <a:buNone/>
            </a:pPr>
            <a:r>
              <a:rPr lang="es-419" sz="2311" b="1"/>
              <a:t>EL Instituto de Transparencia, Acceso a la Información y Protección de Datos Personales del Estado de Tamaulipas (ITAIT)</a:t>
            </a:r>
            <a:r>
              <a:rPr lang="es-419" sz="2311"/>
              <a:t> </a:t>
            </a:r>
            <a:endParaRPr sz="2311"/>
          </a:p>
          <a:p>
            <a:pPr marL="0" lvl="0" indent="0" algn="just" rtl="0">
              <a:spcBef>
                <a:spcPts val="1200"/>
              </a:spcBef>
              <a:spcAft>
                <a:spcPts val="0"/>
              </a:spcAft>
              <a:buNone/>
            </a:pPr>
            <a:r>
              <a:rPr lang="es-419" sz="2311"/>
              <a:t>es el responsable del tratamiento de los datos personales que proporcione toda persona que preste sus servicios como servidor público o persona física profesional contratada bajo el régimen de honorarios asimilados a salarios, los cuales serán protegidos, los cuales serán protegidos conforme a lo dispuesto por la Ley de Protección de Datos Personales en Posesión de Sujetos Obligados del Estado de Tamaulipas, la Ley de Transparencia y Acceso a la Información Pública del Estado de Tamaulipas y la demás normatividad que resulte aplicable.</a:t>
            </a:r>
            <a:endParaRPr sz="2311"/>
          </a:p>
          <a:p>
            <a:pPr marL="0" lvl="0" indent="0" algn="l" rtl="0">
              <a:lnSpc>
                <a:spcPct val="150000"/>
              </a:lnSpc>
              <a:spcBef>
                <a:spcPts val="1200"/>
              </a:spcBef>
              <a:spcAft>
                <a:spcPts val="0"/>
              </a:spcAft>
              <a:buNone/>
            </a:pP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30">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30">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7"/>
          <p:cNvSpPr txBox="1">
            <a:spLocks noGrp="1"/>
          </p:cNvSpPr>
          <p:nvPr>
            <p:ph type="body" idx="1"/>
          </p:nvPr>
        </p:nvSpPr>
        <p:spPr>
          <a:xfrm>
            <a:off x="498100" y="629175"/>
            <a:ext cx="8161800" cy="3897300"/>
          </a:xfrm>
          <a:prstGeom prst="rect">
            <a:avLst/>
          </a:prstGeom>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None/>
            </a:pPr>
            <a:r>
              <a:rPr lang="es-419" sz="1855" b="1">
                <a:latin typeface="Arial"/>
                <a:ea typeface="Arial"/>
                <a:cs typeface="Arial"/>
                <a:sym typeface="Arial"/>
              </a:rPr>
              <a:t>#2 </a:t>
            </a:r>
            <a:endParaRPr sz="1855" b="1">
              <a:latin typeface="Arial"/>
              <a:ea typeface="Arial"/>
              <a:cs typeface="Arial"/>
              <a:sym typeface="Arial"/>
            </a:endParaRPr>
          </a:p>
          <a:p>
            <a:pPr marL="0" lvl="0" indent="0" algn="l" rtl="0">
              <a:lnSpc>
                <a:spcPct val="100000"/>
              </a:lnSpc>
              <a:spcBef>
                <a:spcPts val="0"/>
              </a:spcBef>
              <a:spcAft>
                <a:spcPts val="0"/>
              </a:spcAft>
              <a:buNone/>
            </a:pPr>
            <a:endParaRPr sz="1855" b="1">
              <a:latin typeface="Arial"/>
              <a:ea typeface="Arial"/>
              <a:cs typeface="Arial"/>
              <a:sym typeface="Arial"/>
            </a:endParaRPr>
          </a:p>
          <a:p>
            <a:pPr marL="0" lvl="0" indent="0" algn="l" rtl="0">
              <a:lnSpc>
                <a:spcPct val="100000"/>
              </a:lnSpc>
              <a:spcBef>
                <a:spcPts val="0"/>
              </a:spcBef>
              <a:spcAft>
                <a:spcPts val="0"/>
              </a:spcAft>
              <a:buNone/>
            </a:pPr>
            <a:r>
              <a:rPr lang="es-419" sz="1855" b="1">
                <a:latin typeface="Arial"/>
                <a:ea typeface="Arial"/>
                <a:cs typeface="Arial"/>
                <a:sym typeface="Arial"/>
              </a:rPr>
              <a:t>Fundamento para el tratamiento de datos personales</a:t>
            </a:r>
            <a:endParaRPr sz="1855" b="1">
              <a:latin typeface="Arial"/>
              <a:ea typeface="Arial"/>
              <a:cs typeface="Arial"/>
              <a:sym typeface="Arial"/>
            </a:endParaRPr>
          </a:p>
          <a:p>
            <a:pPr marL="0" lvl="0" indent="0" algn="just" rtl="0">
              <a:lnSpc>
                <a:spcPct val="100000"/>
              </a:lnSpc>
              <a:spcBef>
                <a:spcPts val="0"/>
              </a:spcBef>
              <a:spcAft>
                <a:spcPts val="0"/>
              </a:spcAft>
              <a:buNone/>
            </a:pPr>
            <a:r>
              <a:rPr lang="es-419" sz="1655">
                <a:latin typeface="Arial"/>
                <a:ea typeface="Arial"/>
                <a:cs typeface="Arial"/>
                <a:sym typeface="Arial"/>
              </a:rPr>
              <a:t>El INAI tratará los datos personales antes señalados con fundamento en los dispuesto en los artículos 70 fracciones VII,VIII,IX,X,XI y XVIII, de la Ley General de Transparencia y Acceso a la Información Publicada en el Diario Oficial de la Federación(DOF) el 04 de Mayo de 2015; fracciones XX y XXIV de la Ley Federal de Transparencia y Acceso a la Información Pública, última reforma publicada en el DOF el 27 de enero de 2018;30,fracciones I,II y IV del Estatuto Orgánico del Instituto Nacional de Transparencia, Acceso a la Información y Protección de Datos Personales, última reforma publicada en el DOF el 13 de Febrero de 2018, así como en las disposiciones contenidas en el Acuerdo mediante el cual se aprueban los Lineamientos internos que regulan la asignación de comisiones, viáticos y pasajes nacionales e internacionales para el Instituto Nacional de Transparencia, Acceso a la Información y Protección de Datos Personales, aprobado mediante acuerdo del Pleno ACTPUB/16/01/2018</a:t>
            </a:r>
            <a:endParaRPr sz="1655">
              <a:latin typeface="Arial"/>
              <a:ea typeface="Arial"/>
              <a:cs typeface="Arial"/>
              <a:sym typeface="Arial"/>
            </a:endParaRPr>
          </a:p>
          <a:p>
            <a:pPr marL="0" lvl="0" indent="0" algn="l" rtl="0">
              <a:spcBef>
                <a:spcPts val="0"/>
              </a:spcBef>
              <a:spcAft>
                <a:spcPts val="1200"/>
              </a:spcAft>
              <a:buNone/>
            </a:pPr>
            <a:endParaRPr sz="2555" b="1">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a:spLocks noGrp="1"/>
          </p:cNvSpPr>
          <p:nvPr>
            <p:ph type="body" idx="1"/>
          </p:nvPr>
        </p:nvSpPr>
        <p:spPr>
          <a:xfrm>
            <a:off x="819150" y="830150"/>
            <a:ext cx="7505700" cy="360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419" sz="1940" b="1">
                <a:latin typeface="Arial"/>
                <a:ea typeface="Arial"/>
                <a:cs typeface="Arial"/>
                <a:sym typeface="Arial"/>
              </a:rPr>
              <a:t>Evaluación</a:t>
            </a:r>
            <a:endParaRPr sz="1940" b="1">
              <a:latin typeface="Arial"/>
              <a:ea typeface="Arial"/>
              <a:cs typeface="Arial"/>
              <a:sym typeface="Arial"/>
            </a:endParaRPr>
          </a:p>
          <a:p>
            <a:pPr marL="0" lvl="0" indent="0" algn="ctr" rtl="0">
              <a:spcBef>
                <a:spcPts val="0"/>
              </a:spcBef>
              <a:spcAft>
                <a:spcPts val="0"/>
              </a:spcAft>
              <a:buNone/>
            </a:pPr>
            <a:endParaRPr sz="1940" b="1">
              <a:latin typeface="Arial"/>
              <a:ea typeface="Arial"/>
              <a:cs typeface="Arial"/>
              <a:sym typeface="Arial"/>
            </a:endParaRPr>
          </a:p>
          <a:p>
            <a:pPr marL="0" lvl="0" indent="0" algn="just" rtl="0">
              <a:spcBef>
                <a:spcPts val="0"/>
              </a:spcBef>
              <a:spcAft>
                <a:spcPts val="0"/>
              </a:spcAft>
              <a:buNone/>
            </a:pPr>
            <a:r>
              <a:rPr lang="es-419" sz="1940">
                <a:latin typeface="Arial"/>
                <a:ea typeface="Arial"/>
                <a:cs typeface="Arial"/>
                <a:sym typeface="Arial"/>
              </a:rPr>
              <a:t>  ¿El aviso de privacidad señala el fundamento legal que faculta al responsable para llevar a cabo el tratamiento, indicando los artículos, apartados, fracciones, incisos y nombre de los ordenamientos o disposición normativa vigente que lo faculta o le confiere atribuciones para realizar el tratamiento de datos personales, precisando su fecha de publicación o en su caso, la última reforma o modificación?</a:t>
            </a:r>
            <a:endParaRPr sz="1940">
              <a:latin typeface="Arial"/>
              <a:ea typeface="Arial"/>
              <a:cs typeface="Arial"/>
              <a:sym typeface="Arial"/>
            </a:endParaRPr>
          </a:p>
          <a:p>
            <a:pPr marL="0" lvl="0" indent="0" algn="just" rtl="0">
              <a:spcBef>
                <a:spcPts val="0"/>
              </a:spcBef>
              <a:spcAft>
                <a:spcPts val="0"/>
              </a:spcAft>
              <a:buNone/>
            </a:pPr>
            <a:r>
              <a:rPr lang="es-419" sz="1940">
                <a:latin typeface="Arial"/>
                <a:ea typeface="Arial"/>
                <a:cs typeface="Arial"/>
                <a:sym typeface="Arial"/>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txBox="1">
            <a:spLocks noGrp="1"/>
          </p:cNvSpPr>
          <p:nvPr>
            <p:ph type="body" idx="1"/>
          </p:nvPr>
        </p:nvSpPr>
        <p:spPr>
          <a:xfrm>
            <a:off x="489350" y="574950"/>
            <a:ext cx="8115300" cy="3993600"/>
          </a:xfrm>
          <a:prstGeom prst="rect">
            <a:avLst/>
          </a:prstGeom>
        </p:spPr>
        <p:txBody>
          <a:bodyPr spcFirstLastPara="1" wrap="square" lIns="91425" tIns="91425" rIns="91425" bIns="91425" anchor="t" anchorCtr="0">
            <a:normAutofit fontScale="85000" lnSpcReduction="10000"/>
          </a:bodyPr>
          <a:lstStyle/>
          <a:p>
            <a:pPr marL="0" lvl="0" indent="0" algn="just" rtl="0">
              <a:spcBef>
                <a:spcPts val="0"/>
              </a:spcBef>
              <a:spcAft>
                <a:spcPts val="0"/>
              </a:spcAft>
              <a:buNone/>
            </a:pPr>
            <a:r>
              <a:rPr lang="es-419" sz="1900" b="1"/>
              <a:t>#3</a:t>
            </a:r>
            <a:endParaRPr sz="1900" b="1"/>
          </a:p>
          <a:p>
            <a:pPr marL="0" lvl="0" indent="0" algn="just" rtl="0">
              <a:spcBef>
                <a:spcPts val="1200"/>
              </a:spcBef>
              <a:spcAft>
                <a:spcPts val="0"/>
              </a:spcAft>
              <a:buNone/>
            </a:pPr>
            <a:r>
              <a:rPr lang="es-419" sz="2017"/>
              <a:t>¿Dónde puede ejercer mis derechos de Acceso y corrección de datos personales?</a:t>
            </a:r>
            <a:endParaRPr sz="2017"/>
          </a:p>
          <a:p>
            <a:pPr marL="0" lvl="0" indent="0" algn="just" rtl="0">
              <a:spcBef>
                <a:spcPts val="1200"/>
              </a:spcBef>
              <a:spcAft>
                <a:spcPts val="0"/>
              </a:spcAft>
              <a:buNone/>
            </a:pPr>
            <a:r>
              <a:rPr lang="es-419" sz="1900"/>
              <a:t>Usted podrá ejercer sus derechos de acceso, rectificación, cancelación u oposición de sus datos personales (derechos ARCO) directamente ante la Unidad de Transparencia de este Instituto, ubicada en Avenida Insurgentes Sur 3211, en la Colonia Insurgentes Cuicuilco, Delegación Coyoacán, C.P 04530, Ciudad de México, con número telefónico 55-05-09-24-00, ext. 2121 y 2689, o bien a través de la Plataforma Nacional de Transparencia (</a:t>
            </a:r>
            <a:r>
              <a:rPr lang="es-419" sz="1900" u="sng">
                <a:solidFill>
                  <a:schemeClr val="hlink"/>
                </a:solidFill>
                <a:hlinkClick r:id="rId3"/>
              </a:rPr>
              <a:t>http: //www.plataformadetransparencia.org. mx</a:t>
            </a:r>
            <a:r>
              <a:rPr lang="es-419" sz="1900"/>
              <a:t>) o en el correo electrónico </a:t>
            </a:r>
            <a:r>
              <a:rPr lang="es-419" sz="1900" u="sng">
                <a:solidFill>
                  <a:schemeClr val="hlink"/>
                </a:solidFill>
                <a:hlinkClick r:id="rId4"/>
              </a:rPr>
              <a:t>unidad.enlace@inai.org.mx</a:t>
            </a:r>
            <a:r>
              <a:rPr lang="es-419" sz="1900"/>
              <a:t> </a:t>
            </a:r>
            <a:endParaRPr sz="1900"/>
          </a:p>
          <a:p>
            <a:pPr marL="0" lvl="0" indent="0" algn="just" rtl="0">
              <a:spcBef>
                <a:spcPts val="1200"/>
              </a:spcBef>
              <a:spcAft>
                <a:spcPts val="0"/>
              </a:spcAft>
              <a:buNone/>
            </a:pPr>
            <a:r>
              <a:rPr lang="es-419" sz="1900"/>
              <a:t>Si desea conocer el procedimiento para el ejercicio de estos derechos, puede acudir a la Unidad de Transparencia, enviar un correo electrónico a la dirección a la dirección antes señalada o comunicarse al Telinai 800 8564000.</a:t>
            </a:r>
            <a:endParaRPr sz="1900"/>
          </a:p>
          <a:p>
            <a:pPr marL="0" lvl="0" indent="0" algn="just" rtl="0">
              <a:spcBef>
                <a:spcPts val="1200"/>
              </a:spcBef>
              <a:spcAft>
                <a:spcPts val="1200"/>
              </a:spcAft>
              <a:buNone/>
            </a:pP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b="1">
                <a:solidFill>
                  <a:schemeClr val="dk2"/>
                </a:solidFill>
              </a:rPr>
              <a:t>Observaciones</a:t>
            </a:r>
            <a:endParaRPr b="1">
              <a:solidFill>
                <a:schemeClr val="dk2"/>
              </a:solidFill>
            </a:endParaRPr>
          </a:p>
        </p:txBody>
      </p:sp>
      <p:sp>
        <p:nvSpPr>
          <p:cNvPr id="351" name="Google Shape;351;p40"/>
          <p:cNvSpPr txBox="1">
            <a:spLocks noGrp="1"/>
          </p:cNvSpPr>
          <p:nvPr>
            <p:ph type="body" idx="1"/>
          </p:nvPr>
        </p:nvSpPr>
        <p:spPr>
          <a:xfrm>
            <a:off x="708175" y="1500200"/>
            <a:ext cx="8181300" cy="285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419" sz="2500" b="1"/>
              <a:t>Cumple parcialmente</a:t>
            </a:r>
            <a:endParaRPr sz="2500" b="1"/>
          </a:p>
          <a:p>
            <a:pPr marL="457200" lvl="0" indent="-375971" algn="l" rtl="0">
              <a:spcBef>
                <a:spcPts val="1200"/>
              </a:spcBef>
              <a:spcAft>
                <a:spcPts val="0"/>
              </a:spcAft>
              <a:buSzPts val="2321"/>
              <a:buChar char="❏"/>
            </a:pPr>
            <a:r>
              <a:rPr lang="es-419" sz="2320"/>
              <a:t>El vínculo está roto</a:t>
            </a:r>
            <a:endParaRPr sz="2320"/>
          </a:p>
          <a:p>
            <a:pPr marL="457200" lvl="0" indent="-375971" algn="l" rtl="0">
              <a:spcBef>
                <a:spcPts val="0"/>
              </a:spcBef>
              <a:spcAft>
                <a:spcPts val="0"/>
              </a:spcAft>
              <a:buSzPts val="2321"/>
              <a:buChar char="❏"/>
            </a:pPr>
            <a:r>
              <a:rPr lang="es-419" sz="2320"/>
              <a:t>Omite la Información de la Portabilidad</a:t>
            </a:r>
            <a:endParaRPr sz="2320"/>
          </a:p>
          <a:p>
            <a:pPr marL="0" lvl="0" indent="0" algn="l" rtl="0">
              <a:spcBef>
                <a:spcPts val="1200"/>
              </a:spcBef>
              <a:spcAft>
                <a:spcPts val="0"/>
              </a:spcAft>
              <a:buNone/>
            </a:pPr>
            <a:endParaRPr sz="2320"/>
          </a:p>
          <a:p>
            <a:pPr marL="0" lvl="0" indent="0" algn="l" rtl="0">
              <a:spcBef>
                <a:spcPts val="1200"/>
              </a:spcBef>
              <a:spcAft>
                <a:spcPts val="1200"/>
              </a:spcAft>
              <a:buNone/>
            </a:pPr>
            <a:endParaRPr sz="2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body" idx="1"/>
          </p:nvPr>
        </p:nvSpPr>
        <p:spPr>
          <a:xfrm>
            <a:off x="497225" y="354225"/>
            <a:ext cx="8146200" cy="4290300"/>
          </a:xfrm>
          <a:prstGeom prst="rect">
            <a:avLst/>
          </a:prstGeom>
        </p:spPr>
        <p:txBody>
          <a:bodyPr spcFirstLastPara="1" wrap="square" lIns="91425" tIns="91425" rIns="91425" bIns="91425" anchor="t" anchorCtr="0">
            <a:noAutofit/>
          </a:bodyPr>
          <a:lstStyle/>
          <a:p>
            <a:pPr marL="0" lvl="0" indent="0" algn="just" rtl="0">
              <a:lnSpc>
                <a:spcPct val="90000"/>
              </a:lnSpc>
              <a:spcBef>
                <a:spcPts val="0"/>
              </a:spcBef>
              <a:spcAft>
                <a:spcPts val="0"/>
              </a:spcAft>
              <a:buSzPts val="605"/>
              <a:buNone/>
            </a:pPr>
            <a:r>
              <a:rPr lang="es-419" sz="1445" b="1"/>
              <a:t>#4 </a:t>
            </a:r>
            <a:endParaRPr sz="1445" b="1"/>
          </a:p>
          <a:p>
            <a:pPr marL="0" lvl="0" indent="0" algn="just" rtl="0">
              <a:lnSpc>
                <a:spcPct val="90000"/>
              </a:lnSpc>
              <a:spcBef>
                <a:spcPts val="1200"/>
              </a:spcBef>
              <a:spcAft>
                <a:spcPts val="0"/>
              </a:spcAft>
              <a:buSzPts val="605"/>
              <a:buNone/>
            </a:pPr>
            <a:r>
              <a:rPr lang="es-419" sz="1445"/>
              <a:t>Para las finalidades anteriores, se tratarán los siguientes datos personales</a:t>
            </a:r>
            <a:endParaRPr sz="1445"/>
          </a:p>
          <a:p>
            <a:pPr marL="0" lvl="0" indent="0" algn="just" rtl="0">
              <a:lnSpc>
                <a:spcPct val="90000"/>
              </a:lnSpc>
              <a:spcBef>
                <a:spcPts val="1200"/>
              </a:spcBef>
              <a:spcAft>
                <a:spcPts val="0"/>
              </a:spcAft>
              <a:buSzPts val="605"/>
              <a:buNone/>
            </a:pPr>
            <a:r>
              <a:rPr lang="es-419" sz="1445"/>
              <a:t>Datos de Identificación: Nombre Completo, nacionalidad, estado civil, sexo, rúbrica y/o firma autógrafa, Registro Federal de Contribuyentes (RFC), Clave Única de Registro (CURP), los datos contenidos en la credencial de elector, Licencia de Conducir, número de seguridad y los datos contenidos en actas expedidas por el Registro Civil del Titular y sus beneficiarios (nacimiento, matrimonio, adopción y defunción)</a:t>
            </a:r>
            <a:endParaRPr sz="1445"/>
          </a:p>
          <a:p>
            <a:pPr marL="0" lvl="0" indent="0" algn="just" rtl="0">
              <a:lnSpc>
                <a:spcPct val="90000"/>
              </a:lnSpc>
              <a:spcBef>
                <a:spcPts val="1200"/>
              </a:spcBef>
              <a:spcAft>
                <a:spcPts val="0"/>
              </a:spcAft>
              <a:buSzPts val="605"/>
              <a:buNone/>
            </a:pPr>
            <a:r>
              <a:rPr lang="es-419" sz="1445" b="1"/>
              <a:t>Datos de contacto:</a:t>
            </a:r>
            <a:r>
              <a:rPr lang="es-419" sz="1445"/>
              <a:t> Domicilio y datos en comprobantes, números telefónicos y correos electrónicos</a:t>
            </a:r>
            <a:endParaRPr sz="1445"/>
          </a:p>
          <a:p>
            <a:pPr marL="0" lvl="0" indent="0" algn="just" rtl="0">
              <a:lnSpc>
                <a:spcPct val="90000"/>
              </a:lnSpc>
              <a:spcBef>
                <a:spcPts val="1200"/>
              </a:spcBef>
              <a:spcAft>
                <a:spcPts val="0"/>
              </a:spcAft>
              <a:buSzPts val="605"/>
              <a:buNone/>
            </a:pPr>
            <a:r>
              <a:rPr lang="es-419" sz="1445" b="1"/>
              <a:t>Datos Laborales: </a:t>
            </a:r>
            <a:r>
              <a:rPr lang="es-419" sz="1445"/>
              <a:t>Clave de número de empleado, clave de puesto, cargo o nombramiento asignado; nivel del puesto , remuneraciones bruta y neta y en su caso honorarios, fecha de alta del cargo.</a:t>
            </a:r>
            <a:endParaRPr sz="1445"/>
          </a:p>
          <a:p>
            <a:pPr marL="0" lvl="0" indent="0" algn="just" rtl="0">
              <a:lnSpc>
                <a:spcPct val="90000"/>
              </a:lnSpc>
              <a:spcBef>
                <a:spcPts val="1200"/>
              </a:spcBef>
              <a:spcAft>
                <a:spcPts val="0"/>
              </a:spcAft>
              <a:buSzPts val="605"/>
              <a:buNone/>
            </a:pPr>
            <a:r>
              <a:rPr lang="es-419" sz="1445" b="1"/>
              <a:t>Datos académicos:</a:t>
            </a:r>
            <a:r>
              <a:rPr lang="es-419" sz="1445"/>
              <a:t> Promedio, calificaciones, matrícula y expediente.</a:t>
            </a:r>
            <a:endParaRPr sz="1445"/>
          </a:p>
          <a:p>
            <a:pPr marL="0" lvl="0" indent="0" algn="just" rtl="0">
              <a:lnSpc>
                <a:spcPct val="90000"/>
              </a:lnSpc>
              <a:spcBef>
                <a:spcPts val="1200"/>
              </a:spcBef>
              <a:spcAft>
                <a:spcPts val="0"/>
              </a:spcAft>
              <a:buSzPts val="605"/>
              <a:buNone/>
            </a:pPr>
            <a:r>
              <a:rPr lang="es-419" sz="1445" b="1"/>
              <a:t>Datos patrimoniales o financieros: </a:t>
            </a:r>
            <a:r>
              <a:rPr lang="es-419" sz="1445"/>
              <a:t>Número de cuenta, número de tarjeta bancaria, número de cliente, número de membresía de puntos, datos de beneficiarios</a:t>
            </a:r>
            <a:endParaRPr sz="1445"/>
          </a:p>
          <a:p>
            <a:pPr marL="0" lvl="0" indent="0" algn="just" rtl="0">
              <a:lnSpc>
                <a:spcPct val="90000"/>
              </a:lnSpc>
              <a:spcBef>
                <a:spcPts val="1200"/>
              </a:spcBef>
              <a:spcAft>
                <a:spcPts val="0"/>
              </a:spcAft>
              <a:buSzPts val="605"/>
              <a:buNone/>
            </a:pPr>
            <a:r>
              <a:rPr lang="es-419" sz="1445" b="1"/>
              <a:t>Datos biométricos:</a:t>
            </a:r>
            <a:r>
              <a:rPr lang="es-419" sz="1445"/>
              <a:t> Huella dactilar</a:t>
            </a:r>
            <a:endParaRPr sz="1445"/>
          </a:p>
          <a:p>
            <a:pPr marL="0" lvl="0" indent="0" algn="just" rtl="0">
              <a:lnSpc>
                <a:spcPct val="90000"/>
              </a:lnSpc>
              <a:spcBef>
                <a:spcPts val="1200"/>
              </a:spcBef>
              <a:spcAft>
                <a:spcPts val="0"/>
              </a:spcAft>
              <a:buSzPts val="605"/>
              <a:buNone/>
            </a:pPr>
            <a:r>
              <a:rPr lang="es-419" sz="1445"/>
              <a:t>Adicionalmente, se informa que se solicitarán los siguientes datos personales que se consideran sensibles: Datos de Salud</a:t>
            </a:r>
            <a:endParaRPr sz="1445"/>
          </a:p>
          <a:p>
            <a:pPr marL="0" lvl="0" indent="0" algn="just" rtl="0">
              <a:lnSpc>
                <a:spcPct val="105000"/>
              </a:lnSpc>
              <a:spcBef>
                <a:spcPts val="1200"/>
              </a:spcBef>
              <a:spcAft>
                <a:spcPts val="0"/>
              </a:spcAft>
              <a:buSzPts val="605"/>
              <a:buNone/>
            </a:pPr>
            <a:endParaRPr sz="1245"/>
          </a:p>
          <a:p>
            <a:pPr marL="0" lvl="0" indent="0" algn="l" rtl="0">
              <a:lnSpc>
                <a:spcPct val="105000"/>
              </a:lnSpc>
              <a:spcBef>
                <a:spcPts val="1200"/>
              </a:spcBef>
              <a:spcAft>
                <a:spcPts val="1200"/>
              </a:spcAft>
              <a:buSzPts val="605"/>
              <a:buNone/>
            </a:pPr>
            <a:endParaRPr sz="715"/>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784175" y="478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2000" b="1">
                <a:solidFill>
                  <a:schemeClr val="dk2"/>
                </a:solidFill>
              </a:rPr>
              <a:t>Marco Constitucional en Materia de Protección de Datos Personales</a:t>
            </a:r>
            <a:endParaRPr sz="2000" b="1">
              <a:solidFill>
                <a:schemeClr val="dk2"/>
              </a:solidFill>
            </a:endParaRPr>
          </a:p>
        </p:txBody>
      </p:sp>
      <p:sp>
        <p:nvSpPr>
          <p:cNvPr id="143" name="Google Shape;143;p15"/>
          <p:cNvSpPr txBox="1">
            <a:spLocks noGrp="1"/>
          </p:cNvSpPr>
          <p:nvPr>
            <p:ph type="body" idx="1"/>
          </p:nvPr>
        </p:nvSpPr>
        <p:spPr>
          <a:xfrm>
            <a:off x="617825" y="1317800"/>
            <a:ext cx="7838400" cy="3399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s-419" sz="4973" b="1">
                <a:latin typeface="Arial"/>
                <a:ea typeface="Arial"/>
                <a:cs typeface="Arial"/>
                <a:sym typeface="Arial"/>
              </a:rPr>
              <a:t>Artículo 6o, apartado A, fracciones I y II (respectivamente)</a:t>
            </a:r>
            <a:r>
              <a:rPr lang="es-419" sz="3373" b="1">
                <a:latin typeface="Arial"/>
                <a:ea typeface="Arial"/>
                <a:cs typeface="Arial"/>
                <a:sym typeface="Arial"/>
              </a:rPr>
              <a:t>:</a:t>
            </a:r>
            <a:endParaRPr sz="3373" b="1">
              <a:latin typeface="Arial"/>
              <a:ea typeface="Arial"/>
              <a:cs typeface="Arial"/>
              <a:sym typeface="Arial"/>
            </a:endParaRPr>
          </a:p>
          <a:p>
            <a:pPr marL="0" lvl="0" indent="0" algn="l" rtl="0">
              <a:lnSpc>
                <a:spcPct val="90000"/>
              </a:lnSpc>
              <a:spcBef>
                <a:spcPts val="1200"/>
              </a:spcBef>
              <a:spcAft>
                <a:spcPts val="0"/>
              </a:spcAft>
              <a:buNone/>
            </a:pPr>
            <a:r>
              <a:rPr lang="es-419" sz="3373">
                <a:latin typeface="Arial"/>
                <a:ea typeface="Arial"/>
                <a:cs typeface="Arial"/>
                <a:sym typeface="Arial"/>
              </a:rPr>
              <a:t>“</a:t>
            </a:r>
            <a:r>
              <a:rPr lang="es-419" sz="4973">
                <a:latin typeface="Arial"/>
                <a:ea typeface="Arial"/>
                <a:cs typeface="Arial"/>
                <a:sym typeface="Arial"/>
              </a:rPr>
              <a:t>La información que se refiere a la vida privada y los datos personales será protegida en los términos y con las excepciones que fijen las leyes.”</a:t>
            </a:r>
            <a:endParaRPr sz="4973">
              <a:latin typeface="Arial"/>
              <a:ea typeface="Arial"/>
              <a:cs typeface="Arial"/>
              <a:sym typeface="Arial"/>
            </a:endParaRPr>
          </a:p>
          <a:p>
            <a:pPr marL="0" lvl="0" indent="0" algn="l" rtl="0">
              <a:lnSpc>
                <a:spcPct val="90000"/>
              </a:lnSpc>
              <a:spcBef>
                <a:spcPts val="1200"/>
              </a:spcBef>
              <a:spcAft>
                <a:spcPts val="0"/>
              </a:spcAft>
              <a:buNone/>
            </a:pPr>
            <a:r>
              <a:rPr lang="es-419" sz="4973">
                <a:latin typeface="Arial"/>
                <a:ea typeface="Arial"/>
                <a:cs typeface="Arial"/>
                <a:sym typeface="Arial"/>
              </a:rPr>
              <a:t>“Toda persona, sin necesidad de acreditar interés alguno o justificar su utilización, tendrá acceso gratuito a la información pública, a sus datos personales o a la rectificación de éstos”</a:t>
            </a:r>
            <a:endParaRPr sz="4973">
              <a:latin typeface="Arial"/>
              <a:ea typeface="Arial"/>
              <a:cs typeface="Arial"/>
              <a:sym typeface="Arial"/>
            </a:endParaRPr>
          </a:p>
          <a:p>
            <a:pPr marL="0" lvl="0" indent="0" algn="l" rtl="0">
              <a:spcBef>
                <a:spcPts val="1200"/>
              </a:spcBef>
              <a:spcAft>
                <a:spcPts val="0"/>
              </a:spcAft>
              <a:buNone/>
            </a:pPr>
            <a:r>
              <a:rPr lang="es-419" sz="4739" b="1">
                <a:latin typeface="Arial"/>
                <a:ea typeface="Arial"/>
                <a:cs typeface="Arial"/>
                <a:sym typeface="Arial"/>
              </a:rPr>
              <a:t>Artículo 16, segundo párrafo:</a:t>
            </a:r>
            <a:endParaRPr sz="4739" b="1">
              <a:latin typeface="Arial"/>
              <a:ea typeface="Arial"/>
              <a:cs typeface="Arial"/>
              <a:sym typeface="Arial"/>
            </a:endParaRPr>
          </a:p>
          <a:p>
            <a:pPr marL="0" lvl="0" indent="0" algn="l" rtl="0">
              <a:spcBef>
                <a:spcPts val="1200"/>
              </a:spcBef>
              <a:spcAft>
                <a:spcPts val="0"/>
              </a:spcAft>
              <a:buNone/>
            </a:pPr>
            <a:r>
              <a:rPr lang="es-419" sz="4739">
                <a:latin typeface="Arial"/>
                <a:ea typeface="Arial"/>
                <a:cs typeface="Arial"/>
                <a:sym typeface="Arial"/>
              </a:rPr>
              <a:t>“Toda persona tiene derecho a la protección de sus datos personales, al acceso, rectificación y cancelación de los mismos, así como manifestar su oposición, en los términos que fije la ley, la cual establecerá los supuestos de excepción a los principios que rijan el tratamiento de datos, por razones de seguridad nacional, disposiciones de orden público, seguridad y salud públicas o para proteger los derechos de terceros”.</a:t>
            </a:r>
            <a:endParaRPr sz="4739">
              <a:latin typeface="Arial"/>
              <a:ea typeface="Arial"/>
              <a:cs typeface="Arial"/>
              <a:sym typeface="Arial"/>
            </a:endParaRPr>
          </a:p>
          <a:p>
            <a:pPr marL="0" lvl="0" indent="0" algn="l" rtl="0">
              <a:spcBef>
                <a:spcPts val="1200"/>
              </a:spcBef>
              <a:spcAft>
                <a:spcPts val="0"/>
              </a:spcAft>
              <a:buNone/>
            </a:pPr>
            <a:r>
              <a:rPr lang="es-419" sz="4739" b="1">
                <a:latin typeface="Arial"/>
                <a:ea typeface="Arial"/>
                <a:cs typeface="Arial"/>
                <a:sym typeface="Arial"/>
              </a:rPr>
              <a:t>Artículo 20, apartado C, fracción V, primer párrafo (Derechos de la víctima o del ofendido):</a:t>
            </a:r>
            <a:endParaRPr sz="4739" b="1">
              <a:latin typeface="Arial"/>
              <a:ea typeface="Arial"/>
              <a:cs typeface="Arial"/>
              <a:sym typeface="Arial"/>
            </a:endParaRPr>
          </a:p>
          <a:p>
            <a:pPr marL="0" lvl="0" indent="0" algn="l" rtl="0">
              <a:spcBef>
                <a:spcPts val="1200"/>
              </a:spcBef>
              <a:spcAft>
                <a:spcPts val="0"/>
              </a:spcAft>
              <a:buNone/>
            </a:pPr>
            <a:r>
              <a:rPr lang="es-419" sz="4739">
                <a:latin typeface="Arial"/>
                <a:ea typeface="Arial"/>
                <a:cs typeface="Arial"/>
                <a:sym typeface="Arial"/>
              </a:rPr>
              <a:t>“Al resguardo de su identidad y otros datos personales en los siguientes casos: cuando sean menores de edad; cuando se trate de delitos de violación, trata de personas, secuestro o delincuencia organizada; y cuando a juicio del juzgador sea necesario para su protección, salvaguardando en todo caso los derechos de la defensa”</a:t>
            </a:r>
            <a:endParaRPr sz="4739">
              <a:latin typeface="Arial"/>
              <a:ea typeface="Arial"/>
              <a:cs typeface="Arial"/>
              <a:sym typeface="Arial"/>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txBox="1">
            <a:spLocks noGrp="1"/>
          </p:cNvSpPr>
          <p:nvPr>
            <p:ph type="body" idx="1"/>
          </p:nvPr>
        </p:nvSpPr>
        <p:spPr>
          <a:xfrm>
            <a:off x="391275" y="546150"/>
            <a:ext cx="8534400" cy="4515900"/>
          </a:xfrm>
          <a:prstGeom prst="rect">
            <a:avLst/>
          </a:prstGeom>
        </p:spPr>
        <p:txBody>
          <a:bodyPr spcFirstLastPara="1" wrap="square" lIns="91425" tIns="91425" rIns="91425" bIns="91425" anchor="t" anchorCtr="0">
            <a:normAutofit fontScale="85000" lnSpcReduction="20000"/>
          </a:bodyPr>
          <a:lstStyle/>
          <a:p>
            <a:pPr marL="0" lvl="0" indent="0" algn="l" rtl="0">
              <a:lnSpc>
                <a:spcPct val="90000"/>
              </a:lnSpc>
              <a:spcBef>
                <a:spcPts val="0"/>
              </a:spcBef>
              <a:spcAft>
                <a:spcPts val="0"/>
              </a:spcAft>
              <a:buNone/>
            </a:pPr>
            <a:r>
              <a:rPr lang="es-419" sz="2343"/>
              <a:t>¿El Aviso de Privacidad enlista los datos personales que serán sometidos a tratamiento identificándose puntualmente o por categoría?</a:t>
            </a:r>
            <a:endParaRPr sz="2343"/>
          </a:p>
          <a:p>
            <a:pPr marL="0" lvl="0" indent="0" algn="l" rtl="0">
              <a:lnSpc>
                <a:spcPct val="90000"/>
              </a:lnSpc>
              <a:spcBef>
                <a:spcPts val="1200"/>
              </a:spcBef>
              <a:spcAft>
                <a:spcPts val="0"/>
              </a:spcAft>
              <a:buNone/>
            </a:pPr>
            <a:r>
              <a:rPr lang="es-419" sz="2343"/>
              <a:t>¿En su caso, el Aviso de Privacidad identifica los datos sensibles?</a:t>
            </a:r>
            <a:endParaRPr sz="2343"/>
          </a:p>
          <a:p>
            <a:pPr marL="0" lvl="0" indent="0" algn="l" rtl="0">
              <a:lnSpc>
                <a:spcPct val="90000"/>
              </a:lnSpc>
              <a:spcBef>
                <a:spcPts val="1200"/>
              </a:spcBef>
              <a:spcAft>
                <a:spcPts val="0"/>
              </a:spcAft>
              <a:buNone/>
            </a:pPr>
            <a:r>
              <a:rPr lang="es-419" sz="2343" b="1"/>
              <a:t>Nota</a:t>
            </a:r>
            <a:endParaRPr sz="2343" b="1"/>
          </a:p>
          <a:p>
            <a:pPr marL="0" lvl="0" indent="0" algn="just" rtl="0">
              <a:lnSpc>
                <a:spcPct val="90000"/>
              </a:lnSpc>
              <a:spcBef>
                <a:spcPts val="1200"/>
              </a:spcBef>
              <a:spcAft>
                <a:spcPts val="0"/>
              </a:spcAft>
              <a:buNone/>
            </a:pPr>
            <a:r>
              <a:rPr lang="es-419" sz="2343"/>
              <a:t>En caso de tratar datos personales sensibles, El Aviso de Privacidad debe contener una declaración expresa informando que el responsable tratará esta categoría de datos personales e identificar los mismos a través de cualquiera de las siguientes opciones: </a:t>
            </a:r>
            <a:endParaRPr sz="2343"/>
          </a:p>
          <a:p>
            <a:pPr marL="457200" lvl="0" indent="-332764" algn="l" rtl="0">
              <a:lnSpc>
                <a:spcPct val="90000"/>
              </a:lnSpc>
              <a:spcBef>
                <a:spcPts val="1200"/>
              </a:spcBef>
              <a:spcAft>
                <a:spcPts val="0"/>
              </a:spcAft>
              <a:buSzPct val="100000"/>
              <a:buChar char="❏"/>
            </a:pPr>
            <a:r>
              <a:rPr lang="es-419" sz="2343"/>
              <a:t>Un catálogo que contenga todos y cada uno de los datos personales tratados(creencia ideológica, enfermedades actuales y religión) o bien,</a:t>
            </a:r>
            <a:endParaRPr sz="2343"/>
          </a:p>
          <a:p>
            <a:pPr marL="1371600" lvl="0" indent="0" algn="l" rtl="0">
              <a:lnSpc>
                <a:spcPct val="90000"/>
              </a:lnSpc>
              <a:spcBef>
                <a:spcPts val="0"/>
              </a:spcBef>
              <a:spcAft>
                <a:spcPts val="0"/>
              </a:spcAft>
              <a:buNone/>
            </a:pPr>
            <a:endParaRPr sz="2343"/>
          </a:p>
          <a:p>
            <a:pPr marL="457200" lvl="0" indent="-332764" algn="l" rtl="0">
              <a:lnSpc>
                <a:spcPct val="90000"/>
              </a:lnSpc>
              <a:spcBef>
                <a:spcPts val="0"/>
              </a:spcBef>
              <a:spcAft>
                <a:spcPts val="0"/>
              </a:spcAft>
              <a:buSzPct val="100000"/>
              <a:buChar char="❏"/>
            </a:pPr>
            <a:r>
              <a:rPr lang="es-419" sz="2343"/>
              <a:t>Un listado de las categorías de datos personales a las que pertenecen (salud,preferencia sexual, información genética y creencias filosóficas)</a:t>
            </a:r>
            <a:endParaRPr sz="2343"/>
          </a:p>
          <a:p>
            <a:pPr marL="0" lvl="0" indent="0" algn="l" rtl="0">
              <a:lnSpc>
                <a:spcPct val="90000"/>
              </a:lnSpc>
              <a:spcBef>
                <a:spcPts val="0"/>
              </a:spcBef>
              <a:spcAft>
                <a:spcPts val="0"/>
              </a:spcAft>
              <a:buNone/>
            </a:pPr>
            <a:endParaRPr sz="2343"/>
          </a:p>
          <a:p>
            <a:pPr marL="0" lvl="0" indent="0" algn="l" rtl="0">
              <a:lnSpc>
                <a:spcPct val="90000"/>
              </a:lnSpc>
              <a:spcBef>
                <a:spcPts val="1200"/>
              </a:spcBef>
              <a:spcAft>
                <a:spcPts val="0"/>
              </a:spcAft>
              <a:buNone/>
            </a:pPr>
            <a:r>
              <a:rPr lang="es-419" sz="2343" b="1"/>
              <a:t>No se deben incluir frases ambiguas como “entre otros” o “por ejemplo” o “étcétera”</a:t>
            </a:r>
            <a:endParaRPr sz="2343" b="1"/>
          </a:p>
          <a:p>
            <a:pPr marL="1371600" lvl="0" indent="0" algn="l" rtl="0">
              <a:lnSpc>
                <a:spcPct val="90000"/>
              </a:lnSpc>
              <a:spcBef>
                <a:spcPts val="1200"/>
              </a:spcBef>
              <a:spcAft>
                <a:spcPts val="0"/>
              </a:spcAft>
              <a:buNone/>
            </a:pPr>
            <a:endParaRPr sz="2343"/>
          </a:p>
          <a:p>
            <a:pPr marL="0" lvl="0" indent="0" algn="l" rtl="0">
              <a:lnSpc>
                <a:spcPct val="90000"/>
              </a:lnSpc>
              <a:spcBef>
                <a:spcPts val="1200"/>
              </a:spcBef>
              <a:spcAft>
                <a:spcPts val="0"/>
              </a:spcAft>
              <a:buNone/>
            </a:pPr>
            <a:endParaRPr sz="1800" b="1"/>
          </a:p>
          <a:p>
            <a:pPr marL="0" lvl="0" indent="0" algn="l" rtl="0">
              <a:lnSpc>
                <a:spcPct val="90000"/>
              </a:lnSpc>
              <a:spcBef>
                <a:spcPts val="1200"/>
              </a:spcBef>
              <a:spcAft>
                <a:spcPts val="1200"/>
              </a:spcAft>
              <a:buNone/>
            </a:pP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819150" y="627650"/>
            <a:ext cx="7505700" cy="11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419" sz="2600">
                <a:solidFill>
                  <a:schemeClr val="dk2"/>
                </a:solidFill>
                <a:latin typeface="Arial"/>
                <a:ea typeface="Arial"/>
                <a:cs typeface="Arial"/>
                <a:sym typeface="Arial"/>
              </a:rPr>
              <a:t>En caso de tratar datos sensibles, patrimoniales, de menores o incapaces</a:t>
            </a:r>
            <a:endParaRPr sz="2600">
              <a:solidFill>
                <a:schemeClr val="dk2"/>
              </a:solidFill>
              <a:latin typeface="Arial"/>
              <a:ea typeface="Arial"/>
              <a:cs typeface="Arial"/>
              <a:sym typeface="Arial"/>
            </a:endParaRPr>
          </a:p>
        </p:txBody>
      </p:sp>
      <p:sp>
        <p:nvSpPr>
          <p:cNvPr id="367" name="Google Shape;367;p43"/>
          <p:cNvSpPr txBox="1">
            <a:spLocks noGrp="1"/>
          </p:cNvSpPr>
          <p:nvPr>
            <p:ph type="body" idx="1"/>
          </p:nvPr>
        </p:nvSpPr>
        <p:spPr>
          <a:xfrm>
            <a:off x="819150" y="1728075"/>
            <a:ext cx="7505700" cy="271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800"/>
              <a:t>Incluir un elemento que permita obtener el consentimiento por escrito para el tratamiento de sus datos personales.</a:t>
            </a:r>
            <a:endParaRPr sz="1800"/>
          </a:p>
          <a:p>
            <a:pPr marL="0" lvl="0" indent="0" algn="l" rtl="0">
              <a:spcBef>
                <a:spcPts val="1200"/>
              </a:spcBef>
              <a:spcAft>
                <a:spcPts val="0"/>
              </a:spcAft>
              <a:buNone/>
            </a:pPr>
            <a:r>
              <a:rPr lang="es-419" sz="1800"/>
              <a:t>Yo  </a:t>
            </a:r>
            <a:r>
              <a:rPr lang="es-419" sz="1800" u="sng"/>
              <a:t>(nombre)  </a:t>
            </a:r>
            <a:r>
              <a:rPr lang="es-419" sz="1800"/>
              <a:t>  (SI)  (NO)  otorgo mi consentimiento para que mis datos personales (nombre del hijo menor)sean tratados conforme a las finalidades señaladas en el Aviso de Privacidad.</a:t>
            </a:r>
            <a:endParaRPr sz="1800"/>
          </a:p>
          <a:p>
            <a:pPr marL="0" lvl="0" indent="0" algn="l" rtl="0">
              <a:spcBef>
                <a:spcPts val="1200"/>
              </a:spcBef>
              <a:spcAft>
                <a:spcPts val="0"/>
              </a:spcAft>
              <a:buNone/>
            </a:pPr>
            <a:r>
              <a:rPr lang="es-419" sz="1800"/>
              <a:t>________(firma)</a:t>
            </a:r>
            <a:endParaRPr sz="1800"/>
          </a:p>
          <a:p>
            <a:pPr marL="0" lvl="0" indent="0" algn="l" rtl="0">
              <a:spcBef>
                <a:spcPts val="1200"/>
              </a:spcBef>
              <a:spcAft>
                <a:spcPts val="1200"/>
              </a:spcAft>
              <a:buNone/>
            </a:pPr>
            <a:r>
              <a:rPr lang="es-419" sz="1800" b="1"/>
              <a:t>El sujeto obligado deberá acreditar que puso a disposición el Aviso de Privacidad</a:t>
            </a:r>
            <a:endParaRPr sz="18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71"/>
        <p:cNvGrpSpPr/>
        <p:nvPr/>
      </p:nvGrpSpPr>
      <p:grpSpPr>
        <a:xfrm>
          <a:off x="0" y="0"/>
          <a:ext cx="0" cy="0"/>
          <a:chOff x="0" y="0"/>
          <a:chExt cx="0" cy="0"/>
        </a:xfrm>
      </p:grpSpPr>
      <p:sp>
        <p:nvSpPr>
          <p:cNvPr id="372" name="Google Shape;372;p44"/>
          <p:cNvSpPr txBox="1">
            <a:spLocks noGrp="1"/>
          </p:cNvSpPr>
          <p:nvPr>
            <p:ph type="title"/>
          </p:nvPr>
        </p:nvSpPr>
        <p:spPr>
          <a:xfrm>
            <a:off x="819150" y="400550"/>
            <a:ext cx="7505700" cy="90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2500">
                <a:solidFill>
                  <a:schemeClr val="dk2"/>
                </a:solidFill>
                <a:latin typeface="Calibri"/>
                <a:ea typeface="Calibri"/>
                <a:cs typeface="Calibri"/>
                <a:sym typeface="Calibri"/>
              </a:rPr>
              <a:t>¿Cuándo se da a conocer el AVISO DE PRIVACIDAD ?</a:t>
            </a:r>
            <a:endParaRPr sz="2500">
              <a:solidFill>
                <a:schemeClr val="dk2"/>
              </a:solidFill>
              <a:latin typeface="Calibri"/>
              <a:ea typeface="Calibri"/>
              <a:cs typeface="Calibri"/>
              <a:sym typeface="Calibri"/>
            </a:endParaRPr>
          </a:p>
        </p:txBody>
      </p:sp>
      <p:sp>
        <p:nvSpPr>
          <p:cNvPr id="373" name="Google Shape;373;p44"/>
          <p:cNvSpPr txBox="1">
            <a:spLocks noGrp="1"/>
          </p:cNvSpPr>
          <p:nvPr>
            <p:ph type="body" idx="1"/>
          </p:nvPr>
        </p:nvSpPr>
        <p:spPr>
          <a:xfrm>
            <a:off x="612000" y="3105000"/>
            <a:ext cx="7920000" cy="13413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s-419" sz="2717"/>
              <a:t>¿Cuántos AVISOS DE PRIVACIDAD?</a:t>
            </a:r>
            <a:endParaRPr sz="2717"/>
          </a:p>
          <a:p>
            <a:pPr marL="0" lvl="0" indent="0" algn="l" rtl="0">
              <a:spcBef>
                <a:spcPts val="1200"/>
              </a:spcBef>
              <a:spcAft>
                <a:spcPts val="1200"/>
              </a:spcAft>
              <a:buNone/>
            </a:pPr>
            <a:r>
              <a:rPr lang="es-419" sz="2459"/>
              <a:t>        Cuantos sean necesarios		      Sistemas de Tratamiento</a:t>
            </a:r>
            <a:endParaRPr sz="2459"/>
          </a:p>
        </p:txBody>
      </p:sp>
      <p:pic>
        <p:nvPicPr>
          <p:cNvPr id="374" name="Google Shape;374;p44"/>
          <p:cNvPicPr preferRelativeResize="0"/>
          <p:nvPr/>
        </p:nvPicPr>
        <p:blipFill>
          <a:blip r:embed="rId3">
            <a:alphaModFix/>
          </a:blip>
          <a:stretch>
            <a:fillRect/>
          </a:stretch>
        </p:blipFill>
        <p:spPr>
          <a:xfrm>
            <a:off x="654150" y="1337175"/>
            <a:ext cx="2038349" cy="1562701"/>
          </a:xfrm>
          <a:prstGeom prst="rect">
            <a:avLst/>
          </a:prstGeom>
          <a:noFill/>
          <a:ln>
            <a:noFill/>
          </a:ln>
        </p:spPr>
      </p:pic>
      <p:pic>
        <p:nvPicPr>
          <p:cNvPr id="375" name="Google Shape;375;p44"/>
          <p:cNvPicPr preferRelativeResize="0"/>
          <p:nvPr/>
        </p:nvPicPr>
        <p:blipFill>
          <a:blip r:embed="rId4">
            <a:alphaModFix/>
          </a:blip>
          <a:stretch>
            <a:fillRect/>
          </a:stretch>
        </p:blipFill>
        <p:spPr>
          <a:xfrm>
            <a:off x="2906363" y="1493925"/>
            <a:ext cx="2291138" cy="1249200"/>
          </a:xfrm>
          <a:prstGeom prst="rect">
            <a:avLst/>
          </a:prstGeom>
          <a:noFill/>
          <a:ln>
            <a:noFill/>
          </a:ln>
        </p:spPr>
      </p:pic>
      <p:pic>
        <p:nvPicPr>
          <p:cNvPr id="376" name="Google Shape;376;p44"/>
          <p:cNvPicPr preferRelativeResize="0"/>
          <p:nvPr/>
        </p:nvPicPr>
        <p:blipFill>
          <a:blip r:embed="rId5">
            <a:alphaModFix/>
          </a:blip>
          <a:stretch>
            <a:fillRect/>
          </a:stretch>
        </p:blipFill>
        <p:spPr>
          <a:xfrm>
            <a:off x="5752750" y="1398337"/>
            <a:ext cx="1919275" cy="1440375"/>
          </a:xfrm>
          <a:prstGeom prst="rect">
            <a:avLst/>
          </a:prstGeom>
          <a:noFill/>
          <a:ln>
            <a:noFill/>
          </a:ln>
        </p:spPr>
      </p:pic>
      <p:sp>
        <p:nvSpPr>
          <p:cNvPr id="377" name="Google Shape;377;p44"/>
          <p:cNvSpPr/>
          <p:nvPr/>
        </p:nvSpPr>
        <p:spPr>
          <a:xfrm>
            <a:off x="4230000" y="3825000"/>
            <a:ext cx="795000" cy="3975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5"/>
          <p:cNvSpPr txBox="1">
            <a:spLocks noGrp="1"/>
          </p:cNvSpPr>
          <p:nvPr>
            <p:ph type="title"/>
          </p:nvPr>
        </p:nvSpPr>
        <p:spPr>
          <a:xfrm>
            <a:off x="525000" y="457500"/>
            <a:ext cx="7867500" cy="870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419" b="1">
                <a:solidFill>
                  <a:schemeClr val="dk2"/>
                </a:solidFill>
              </a:rPr>
              <a:t>DEBERES</a:t>
            </a:r>
            <a:endParaRPr b="1">
              <a:solidFill>
                <a:schemeClr val="dk2"/>
              </a:solidFill>
            </a:endParaRPr>
          </a:p>
          <a:p>
            <a:pPr marL="0" lvl="0" indent="0" algn="ctr" rtl="0">
              <a:spcBef>
                <a:spcPts val="0"/>
              </a:spcBef>
              <a:spcAft>
                <a:spcPts val="0"/>
              </a:spcAft>
              <a:buNone/>
            </a:pPr>
            <a:r>
              <a:rPr lang="es-419" sz="1111" b="1">
                <a:solidFill>
                  <a:schemeClr val="dk2"/>
                </a:solidFill>
              </a:rPr>
              <a:t>ART. 46</a:t>
            </a:r>
            <a:endParaRPr sz="1111" b="1">
              <a:solidFill>
                <a:schemeClr val="dk2"/>
              </a:solidFill>
            </a:endParaRPr>
          </a:p>
          <a:p>
            <a:pPr marL="0" lvl="0" indent="0" algn="ctr" rtl="0">
              <a:spcBef>
                <a:spcPts val="0"/>
              </a:spcBef>
              <a:spcAft>
                <a:spcPts val="0"/>
              </a:spcAft>
              <a:buNone/>
            </a:pPr>
            <a:endParaRPr>
              <a:solidFill>
                <a:schemeClr val="dk2"/>
              </a:solidFill>
            </a:endParaRPr>
          </a:p>
        </p:txBody>
      </p:sp>
      <p:sp>
        <p:nvSpPr>
          <p:cNvPr id="383" name="Google Shape;383;p45"/>
          <p:cNvSpPr txBox="1">
            <a:spLocks noGrp="1"/>
          </p:cNvSpPr>
          <p:nvPr>
            <p:ph type="body" idx="1"/>
          </p:nvPr>
        </p:nvSpPr>
        <p:spPr>
          <a:xfrm>
            <a:off x="457350" y="1327500"/>
            <a:ext cx="8377500" cy="3028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419" sz="1800"/>
              <a:t>Independientemente del tipo de Sistema en el que se encuentren los datos personales o del tipo de tratamiento que se efectúe, de su ciclo de vida o e independientemente de su ubicación el responsable deberá establecer y mantener las medidas de seguridad de carácter </a:t>
            </a:r>
            <a:r>
              <a:rPr lang="es-419" sz="1800" b="1"/>
              <a:t>administrativo físico y técnico </a:t>
            </a:r>
            <a:r>
              <a:rPr lang="es-419" sz="1800"/>
              <a:t>para la protección de datos personales, que permitan protegerlos contra daño, pérdida, alteración, destrucción, su uso o acceso o tratamiento no autorizado. </a:t>
            </a:r>
            <a:endParaRPr sz="1800"/>
          </a:p>
          <a:p>
            <a:pPr marL="0" lvl="0" indent="457200" algn="just" rtl="0">
              <a:spcBef>
                <a:spcPts val="1200"/>
              </a:spcBef>
              <a:spcAft>
                <a:spcPts val="1200"/>
              </a:spcAft>
              <a:buNone/>
            </a:pPr>
            <a:r>
              <a:rPr lang="es-419" sz="1800"/>
              <a:t>Debe  garantizar su</a:t>
            </a:r>
            <a:r>
              <a:rPr lang="es-419" sz="1800" b="1"/>
              <a:t> confidencialidad, integridad y disponibilidad.</a:t>
            </a:r>
            <a:endParaRPr sz="1800" b="1"/>
          </a:p>
        </p:txBody>
      </p:sp>
      <p:sp>
        <p:nvSpPr>
          <p:cNvPr id="384" name="Google Shape;384;p45"/>
          <p:cNvSpPr txBox="1"/>
          <p:nvPr/>
        </p:nvSpPr>
        <p:spPr>
          <a:xfrm rot="1046">
            <a:off x="467904" y="4372893"/>
            <a:ext cx="4928700" cy="5646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endParaRPr sz="772">
              <a:solidFill>
                <a:schemeClr val="dk2"/>
              </a:solidFill>
            </a:endParaRPr>
          </a:p>
          <a:p>
            <a:pPr marL="0" lvl="0" indent="0" algn="l" rtl="0">
              <a:lnSpc>
                <a:spcPct val="95000"/>
              </a:lnSpc>
              <a:spcBef>
                <a:spcPts val="1200"/>
              </a:spcBef>
              <a:spcAft>
                <a:spcPts val="1200"/>
              </a:spcAft>
              <a:buNone/>
            </a:pPr>
            <a:r>
              <a:rPr lang="es-419" sz="772">
                <a:solidFill>
                  <a:schemeClr val="dk2"/>
                </a:solidFill>
              </a:rPr>
              <a:t>+Ley de Protección de Datos Personales en Posesión de Sujetos Obligados del Estado de Tamaulipas</a:t>
            </a:r>
            <a:endParaRPr/>
          </a:p>
        </p:txBody>
      </p:sp>
      <p:pic>
        <p:nvPicPr>
          <p:cNvPr id="385" name="Google Shape;385;p45"/>
          <p:cNvPicPr preferRelativeResize="0"/>
          <p:nvPr/>
        </p:nvPicPr>
        <p:blipFill>
          <a:blip r:embed="rId3">
            <a:alphaModFix/>
          </a:blip>
          <a:stretch>
            <a:fillRect/>
          </a:stretch>
        </p:blipFill>
        <p:spPr>
          <a:xfrm>
            <a:off x="6488900" y="3469825"/>
            <a:ext cx="1522300" cy="1275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txBox="1">
            <a:spLocks noGrp="1"/>
          </p:cNvSpPr>
          <p:nvPr>
            <p:ph type="title"/>
          </p:nvPr>
        </p:nvSpPr>
        <p:spPr>
          <a:xfrm>
            <a:off x="752700" y="516875"/>
            <a:ext cx="7505700" cy="723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419">
                <a:solidFill>
                  <a:schemeClr val="dk2"/>
                </a:solidFill>
              </a:rPr>
              <a:t>¡IMPORTANTE!</a:t>
            </a:r>
            <a:endParaRPr>
              <a:solidFill>
                <a:schemeClr val="dk2"/>
              </a:solidFill>
            </a:endParaRPr>
          </a:p>
        </p:txBody>
      </p:sp>
      <p:sp>
        <p:nvSpPr>
          <p:cNvPr id="391" name="Google Shape;391;p46"/>
          <p:cNvSpPr txBox="1">
            <a:spLocks noGrp="1"/>
          </p:cNvSpPr>
          <p:nvPr>
            <p:ph type="body" idx="1"/>
          </p:nvPr>
        </p:nvSpPr>
        <p:spPr>
          <a:xfrm>
            <a:off x="819150" y="1380750"/>
            <a:ext cx="7505700" cy="305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2000">
                <a:latin typeface="Arial"/>
                <a:ea typeface="Arial"/>
                <a:cs typeface="Arial"/>
                <a:sym typeface="Arial"/>
              </a:rPr>
              <a:t>El responsable debe acreditar el cumplimiento de los principios, deberes y obligaciones</a:t>
            </a:r>
            <a:endParaRPr sz="2000">
              <a:latin typeface="Arial"/>
              <a:ea typeface="Arial"/>
              <a:cs typeface="Arial"/>
              <a:sym typeface="Arial"/>
            </a:endParaRPr>
          </a:p>
          <a:p>
            <a:pPr marL="0" lvl="0" indent="0" algn="ctr" rtl="0">
              <a:spcBef>
                <a:spcPts val="1200"/>
              </a:spcBef>
              <a:spcAft>
                <a:spcPts val="1200"/>
              </a:spcAft>
              <a:buNone/>
            </a:pPr>
            <a:endParaRPr sz="2000">
              <a:latin typeface="Arial"/>
              <a:ea typeface="Arial"/>
              <a:cs typeface="Arial"/>
              <a:sym typeface="Arial"/>
            </a:endParaRPr>
          </a:p>
        </p:txBody>
      </p:sp>
      <p:pic>
        <p:nvPicPr>
          <p:cNvPr id="392" name="Google Shape;392;p46"/>
          <p:cNvPicPr preferRelativeResize="0"/>
          <p:nvPr/>
        </p:nvPicPr>
        <p:blipFill>
          <a:blip r:embed="rId3">
            <a:alphaModFix/>
          </a:blip>
          <a:stretch>
            <a:fillRect/>
          </a:stretch>
        </p:blipFill>
        <p:spPr>
          <a:xfrm>
            <a:off x="1144475" y="2318500"/>
            <a:ext cx="2539999" cy="24075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7"/>
          <p:cNvSpPr txBox="1">
            <a:spLocks noGrp="1"/>
          </p:cNvSpPr>
          <p:nvPr>
            <p:ph type="title"/>
          </p:nvPr>
        </p:nvSpPr>
        <p:spPr>
          <a:xfrm>
            <a:off x="726525" y="370125"/>
            <a:ext cx="7505700" cy="132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endParaRPr sz="2600">
              <a:solidFill>
                <a:schemeClr val="dk2"/>
              </a:solidFill>
            </a:endParaRPr>
          </a:p>
          <a:p>
            <a:pPr marL="0" lvl="0" indent="0" algn="ctr" rtl="0">
              <a:spcBef>
                <a:spcPts val="0"/>
              </a:spcBef>
              <a:spcAft>
                <a:spcPts val="0"/>
              </a:spcAft>
              <a:buNone/>
            </a:pPr>
            <a:endParaRPr sz="2600">
              <a:solidFill>
                <a:schemeClr val="dk2"/>
              </a:solidFill>
            </a:endParaRPr>
          </a:p>
          <a:p>
            <a:pPr marL="0" lvl="0" indent="0" algn="ctr" rtl="0">
              <a:spcBef>
                <a:spcPts val="0"/>
              </a:spcBef>
              <a:spcAft>
                <a:spcPts val="0"/>
              </a:spcAft>
              <a:buNone/>
            </a:pPr>
            <a:endParaRPr sz="2600">
              <a:solidFill>
                <a:schemeClr val="dk2"/>
              </a:solidFill>
            </a:endParaRPr>
          </a:p>
          <a:p>
            <a:pPr marL="0" lvl="0" indent="0" algn="ctr" rtl="0">
              <a:spcBef>
                <a:spcPts val="0"/>
              </a:spcBef>
              <a:spcAft>
                <a:spcPts val="0"/>
              </a:spcAft>
              <a:buNone/>
            </a:pPr>
            <a:endParaRPr sz="2600">
              <a:solidFill>
                <a:schemeClr val="dk2"/>
              </a:solidFill>
            </a:endParaRPr>
          </a:p>
          <a:p>
            <a:pPr marL="0" lvl="0" indent="0" algn="ctr" rtl="0">
              <a:spcBef>
                <a:spcPts val="0"/>
              </a:spcBef>
              <a:spcAft>
                <a:spcPts val="0"/>
              </a:spcAft>
              <a:buNone/>
            </a:pPr>
            <a:endParaRPr sz="2600">
              <a:solidFill>
                <a:schemeClr val="dk2"/>
              </a:solidFill>
            </a:endParaRPr>
          </a:p>
          <a:p>
            <a:pPr marL="0" lvl="0" indent="0" algn="ctr" rtl="0">
              <a:spcBef>
                <a:spcPts val="0"/>
              </a:spcBef>
              <a:spcAft>
                <a:spcPts val="0"/>
              </a:spcAft>
              <a:buNone/>
            </a:pPr>
            <a:r>
              <a:rPr lang="es-419" sz="2600">
                <a:solidFill>
                  <a:schemeClr val="dk2"/>
                </a:solidFill>
              </a:rPr>
              <a:t>DERECHOS ARCO ¿QUÉ SON?</a:t>
            </a:r>
            <a:endParaRPr sz="2600">
              <a:solidFill>
                <a:schemeClr val="dk2"/>
              </a:solidFill>
            </a:endParaRPr>
          </a:p>
        </p:txBody>
      </p:sp>
      <p:sp>
        <p:nvSpPr>
          <p:cNvPr id="398" name="Google Shape;398;p47"/>
          <p:cNvSpPr txBox="1">
            <a:spLocks noGrp="1"/>
          </p:cNvSpPr>
          <p:nvPr>
            <p:ph type="body" idx="1"/>
          </p:nvPr>
        </p:nvSpPr>
        <p:spPr>
          <a:xfrm>
            <a:off x="417925" y="97197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900">
              <a:highlight>
                <a:schemeClr val="accent4"/>
              </a:highlight>
            </a:endParaRPr>
          </a:p>
          <a:p>
            <a:pPr marL="0" lvl="0" indent="0" algn="l" rtl="0">
              <a:spcBef>
                <a:spcPts val="1200"/>
              </a:spcBef>
              <a:spcAft>
                <a:spcPts val="0"/>
              </a:spcAft>
              <a:buNone/>
            </a:pPr>
            <a:endParaRPr sz="1900">
              <a:highlight>
                <a:schemeClr val="accent4"/>
              </a:highlight>
            </a:endParaRPr>
          </a:p>
          <a:p>
            <a:pPr marL="0" lvl="0" indent="0" algn="l" rtl="0">
              <a:spcBef>
                <a:spcPts val="1200"/>
              </a:spcBef>
              <a:spcAft>
                <a:spcPts val="0"/>
              </a:spcAft>
              <a:buNone/>
            </a:pPr>
            <a:endParaRPr sz="1900">
              <a:highlight>
                <a:schemeClr val="accent4"/>
              </a:highlight>
            </a:endParaRPr>
          </a:p>
          <a:p>
            <a:pPr marL="0" lvl="0" indent="0" algn="l" rtl="0">
              <a:spcBef>
                <a:spcPts val="1200"/>
              </a:spcBef>
              <a:spcAft>
                <a:spcPts val="0"/>
              </a:spcAft>
              <a:buNone/>
            </a:pPr>
            <a:endParaRPr sz="1900">
              <a:highlight>
                <a:schemeClr val="accent4"/>
              </a:highlight>
            </a:endParaRPr>
          </a:p>
          <a:p>
            <a:pPr marL="0" lvl="0" indent="0" algn="l" rtl="0">
              <a:spcBef>
                <a:spcPts val="1200"/>
              </a:spcBef>
              <a:spcAft>
                <a:spcPts val="0"/>
              </a:spcAft>
              <a:buNone/>
            </a:pPr>
            <a:endParaRPr sz="1900">
              <a:highlight>
                <a:schemeClr val="accent4"/>
              </a:highlight>
            </a:endParaRPr>
          </a:p>
          <a:p>
            <a:pPr marL="0" lvl="0" indent="0" algn="l" rtl="0">
              <a:spcBef>
                <a:spcPts val="1200"/>
              </a:spcBef>
              <a:spcAft>
                <a:spcPts val="1200"/>
              </a:spcAft>
              <a:buNone/>
            </a:pPr>
            <a:endParaRPr sz="1900">
              <a:highlight>
                <a:schemeClr val="accent4"/>
              </a:highlight>
            </a:endParaRPr>
          </a:p>
        </p:txBody>
      </p:sp>
      <p:sp>
        <p:nvSpPr>
          <p:cNvPr id="399" name="Google Shape;399;p47"/>
          <p:cNvSpPr/>
          <p:nvPr/>
        </p:nvSpPr>
        <p:spPr>
          <a:xfrm rot="-280">
            <a:off x="726527" y="1334022"/>
            <a:ext cx="7368300" cy="2391900"/>
          </a:xfrm>
          <a:prstGeom prst="frame">
            <a:avLst>
              <a:gd name="adj1" fmla="val 125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366775" y="136475"/>
            <a:ext cx="8512800" cy="4776600"/>
          </a:xfrm>
          <a:prstGeom prst="rect">
            <a:avLst/>
          </a:prstGeom>
        </p:spPr>
        <p:txBody>
          <a:bodyPr spcFirstLastPara="1" wrap="square" lIns="91425" tIns="91425" rIns="91425" bIns="91425" anchor="t" anchorCtr="0">
            <a:normAutofit fontScale="90000"/>
          </a:bodyPr>
          <a:lstStyle/>
          <a:p>
            <a:pPr marL="0" lvl="0" indent="0" algn="just" rtl="0">
              <a:lnSpc>
                <a:spcPct val="80000"/>
              </a:lnSpc>
              <a:spcBef>
                <a:spcPts val="0"/>
              </a:spcBef>
              <a:spcAft>
                <a:spcPts val="0"/>
              </a:spcAft>
              <a:buNone/>
            </a:pPr>
            <a:r>
              <a:rPr lang="es-419" sz="3900" b="1">
                <a:solidFill>
                  <a:schemeClr val="dk2"/>
                </a:solidFill>
                <a:latin typeface="Calibri"/>
                <a:ea typeface="Calibri"/>
                <a:cs typeface="Calibri"/>
                <a:sym typeface="Calibri"/>
              </a:rPr>
              <a:t>A</a:t>
            </a:r>
            <a:r>
              <a:rPr lang="es-419" sz="2700">
                <a:solidFill>
                  <a:schemeClr val="dk2"/>
                </a:solidFill>
              </a:rPr>
              <a:t>cceso  	</a:t>
            </a:r>
            <a:endParaRPr sz="2700">
              <a:solidFill>
                <a:schemeClr val="dk2"/>
              </a:solidFill>
            </a:endParaRPr>
          </a:p>
          <a:p>
            <a:pPr marL="0" lvl="0" indent="0" algn="just" rtl="0">
              <a:lnSpc>
                <a:spcPct val="80000"/>
              </a:lnSpc>
              <a:spcBef>
                <a:spcPts val="0"/>
              </a:spcBef>
              <a:spcAft>
                <a:spcPts val="0"/>
              </a:spcAft>
              <a:buNone/>
            </a:pPr>
            <a:r>
              <a:rPr lang="es-419" sz="1777">
                <a:solidFill>
                  <a:schemeClr val="dk2"/>
                </a:solidFill>
                <a:latin typeface="Calibri"/>
                <a:ea typeface="Calibri"/>
                <a:cs typeface="Calibri"/>
                <a:sym typeface="Calibri"/>
              </a:rPr>
              <a:t>Facultad de solicitar el acceso a los datos personales que se encuentran en las bases de datos, sistemas, archivos, registros o expedientes de los responsables, que los almacena o utiliza, así como conocer la información relacionada con las condiciones y generalidades del tratamiento que se les da</a:t>
            </a:r>
            <a:r>
              <a:rPr lang="es-419" sz="2000">
                <a:solidFill>
                  <a:schemeClr val="dk2"/>
                </a:solidFill>
                <a:latin typeface="Calibri"/>
                <a:ea typeface="Calibri"/>
                <a:cs typeface="Calibri"/>
                <a:sym typeface="Calibri"/>
              </a:rPr>
              <a:t>.</a:t>
            </a:r>
            <a:endParaRPr sz="2000">
              <a:solidFill>
                <a:schemeClr val="dk2"/>
              </a:solidFill>
              <a:latin typeface="Calibri"/>
              <a:ea typeface="Calibri"/>
              <a:cs typeface="Calibri"/>
              <a:sym typeface="Calibri"/>
            </a:endParaRPr>
          </a:p>
          <a:p>
            <a:pPr marL="0" lvl="0" indent="0" algn="l" rtl="0">
              <a:spcBef>
                <a:spcPts val="0"/>
              </a:spcBef>
              <a:spcAft>
                <a:spcPts val="0"/>
              </a:spcAft>
              <a:buNone/>
            </a:pPr>
            <a:r>
              <a:rPr lang="es-419" sz="3900" b="1">
                <a:solidFill>
                  <a:schemeClr val="dk2"/>
                </a:solidFill>
                <a:latin typeface="Calibri"/>
                <a:ea typeface="Calibri"/>
                <a:cs typeface="Calibri"/>
                <a:sym typeface="Calibri"/>
              </a:rPr>
              <a:t>R</a:t>
            </a:r>
            <a:r>
              <a:rPr lang="es-419" sz="2700">
                <a:solidFill>
                  <a:schemeClr val="dk2"/>
                </a:solidFill>
              </a:rPr>
              <a:t>ectificación</a:t>
            </a:r>
            <a:endParaRPr sz="2700">
              <a:solidFill>
                <a:schemeClr val="dk2"/>
              </a:solidFill>
            </a:endParaRPr>
          </a:p>
          <a:p>
            <a:pPr marL="0" lvl="0" indent="0" algn="just" rtl="0">
              <a:spcBef>
                <a:spcPts val="0"/>
              </a:spcBef>
              <a:spcAft>
                <a:spcPts val="0"/>
              </a:spcAft>
              <a:buNone/>
            </a:pPr>
            <a:r>
              <a:rPr lang="es-419" sz="1811">
                <a:solidFill>
                  <a:schemeClr val="dk2"/>
                </a:solidFill>
                <a:latin typeface="Calibri"/>
                <a:ea typeface="Calibri"/>
                <a:cs typeface="Calibri"/>
                <a:sym typeface="Calibri"/>
              </a:rPr>
              <a:t>Facultad de solicitar a cualquier responsable la corrección de los datos personales  que posean de un trámite o servicio realizado, y éstos sean inexactos o incompletos o no se encuentren actualizados.</a:t>
            </a:r>
            <a:endParaRPr sz="1811">
              <a:solidFill>
                <a:schemeClr val="dk2"/>
              </a:solidFill>
              <a:latin typeface="Calibri"/>
              <a:ea typeface="Calibri"/>
              <a:cs typeface="Calibri"/>
              <a:sym typeface="Calibri"/>
            </a:endParaRPr>
          </a:p>
          <a:p>
            <a:pPr marL="0" lvl="0" indent="0" algn="l" rtl="0">
              <a:spcBef>
                <a:spcPts val="0"/>
              </a:spcBef>
              <a:spcAft>
                <a:spcPts val="0"/>
              </a:spcAft>
              <a:buNone/>
            </a:pPr>
            <a:r>
              <a:rPr lang="es-419" sz="3900" b="1">
                <a:solidFill>
                  <a:schemeClr val="dk2"/>
                </a:solidFill>
                <a:latin typeface="Calibri"/>
                <a:ea typeface="Calibri"/>
                <a:cs typeface="Calibri"/>
                <a:sym typeface="Calibri"/>
              </a:rPr>
              <a:t>C</a:t>
            </a:r>
            <a:r>
              <a:rPr lang="es-419" sz="2700">
                <a:solidFill>
                  <a:schemeClr val="dk2"/>
                </a:solidFill>
              </a:rPr>
              <a:t>ancelación</a:t>
            </a:r>
            <a:endParaRPr sz="2700">
              <a:solidFill>
                <a:schemeClr val="dk2"/>
              </a:solidFill>
            </a:endParaRPr>
          </a:p>
          <a:p>
            <a:pPr marL="0" lvl="0" indent="0" algn="l" rtl="0">
              <a:spcBef>
                <a:spcPts val="0"/>
              </a:spcBef>
              <a:spcAft>
                <a:spcPts val="0"/>
              </a:spcAft>
              <a:buNone/>
            </a:pPr>
            <a:r>
              <a:rPr lang="es-419" sz="1811">
                <a:solidFill>
                  <a:schemeClr val="dk2"/>
                </a:solidFill>
                <a:latin typeface="Calibri"/>
                <a:ea typeface="Calibri"/>
                <a:cs typeface="Calibri"/>
                <a:sym typeface="Calibri"/>
              </a:rPr>
              <a:t>Facultad de solicitar que los datos personales sean suprimidos o eliminados de los archivos, registros, expedientes, sistemas bases de datos de cualquier responsable y dejen de ser tratados.</a:t>
            </a:r>
            <a:endParaRPr sz="1811">
              <a:solidFill>
                <a:schemeClr val="dk2"/>
              </a:solidFill>
              <a:latin typeface="Calibri"/>
              <a:ea typeface="Calibri"/>
              <a:cs typeface="Calibri"/>
              <a:sym typeface="Calibri"/>
            </a:endParaRPr>
          </a:p>
          <a:p>
            <a:pPr marL="0" lvl="0" indent="0" algn="l" rtl="0">
              <a:spcBef>
                <a:spcPts val="0"/>
              </a:spcBef>
              <a:spcAft>
                <a:spcPts val="0"/>
              </a:spcAft>
              <a:buNone/>
            </a:pPr>
            <a:r>
              <a:rPr lang="es-419" sz="3900" b="1">
                <a:solidFill>
                  <a:schemeClr val="dk2"/>
                </a:solidFill>
                <a:latin typeface="Calibri"/>
                <a:ea typeface="Calibri"/>
                <a:cs typeface="Calibri"/>
                <a:sym typeface="Calibri"/>
              </a:rPr>
              <a:t>O</a:t>
            </a:r>
            <a:r>
              <a:rPr lang="es-419" sz="2700">
                <a:solidFill>
                  <a:schemeClr val="dk2"/>
                </a:solidFill>
              </a:rPr>
              <a:t>posición </a:t>
            </a:r>
            <a:endParaRPr sz="2700">
              <a:solidFill>
                <a:schemeClr val="dk2"/>
              </a:solidFill>
            </a:endParaRPr>
          </a:p>
          <a:p>
            <a:pPr marL="0" lvl="0" indent="0" algn="l" rtl="0">
              <a:spcBef>
                <a:spcPts val="0"/>
              </a:spcBef>
              <a:spcAft>
                <a:spcPts val="0"/>
              </a:spcAft>
              <a:buNone/>
            </a:pPr>
            <a:r>
              <a:rPr lang="es-419" sz="1700">
                <a:solidFill>
                  <a:schemeClr val="dk2"/>
                </a:solidFill>
                <a:latin typeface="Arial"/>
                <a:ea typeface="Arial"/>
                <a:cs typeface="Arial"/>
                <a:sym typeface="Arial"/>
              </a:rPr>
              <a:t>Facultad de solicitar a cualquier responsable que se abstenga de utilizar información personal para ciertos fines.</a:t>
            </a:r>
            <a:endParaRPr sz="2700">
              <a:solidFill>
                <a:schemeClr val="dk2"/>
              </a:solidFill>
            </a:endParaRPr>
          </a:p>
          <a:p>
            <a:pPr marL="0" lvl="0" indent="0" algn="l" rtl="0">
              <a:spcBef>
                <a:spcPts val="0"/>
              </a:spcBef>
              <a:spcAft>
                <a:spcPts val="0"/>
              </a:spcAft>
              <a:buNone/>
            </a:pPr>
            <a:endParaRPr sz="2700">
              <a:solidFill>
                <a:schemeClr val="dk2"/>
              </a:solidFill>
            </a:endParaRPr>
          </a:p>
          <a:p>
            <a:pPr marL="0" lvl="0" indent="0" algn="l" rtl="0">
              <a:spcBef>
                <a:spcPts val="0"/>
              </a:spcBef>
              <a:spcAft>
                <a:spcPts val="0"/>
              </a:spcAft>
              <a:buNone/>
            </a:pPr>
            <a:r>
              <a:rPr lang="es-419" sz="2700">
                <a:solidFill>
                  <a:schemeClr val="dk2"/>
                </a:solidFill>
              </a:rPr>
              <a:t>               </a:t>
            </a:r>
            <a:endParaRPr sz="2700">
              <a:solidFill>
                <a:schemeClr val="dk2"/>
              </a:solidFill>
            </a:endParaRPr>
          </a:p>
          <a:p>
            <a:pPr marL="0" lvl="0" indent="0" algn="l" rtl="0">
              <a:spcBef>
                <a:spcPts val="0"/>
              </a:spcBef>
              <a:spcAft>
                <a:spcPts val="0"/>
              </a:spcAft>
              <a:buNone/>
            </a:pPr>
            <a:r>
              <a:rPr lang="es-419" sz="2700">
                <a:solidFill>
                  <a:schemeClr val="dk2"/>
                </a:solidFill>
              </a:rPr>
              <a:t>			</a:t>
            </a:r>
            <a:endParaRPr sz="2700">
              <a:solidFill>
                <a:schemeClr val="dk2"/>
              </a:solidFill>
            </a:endParaRPr>
          </a:p>
          <a:p>
            <a:pPr marL="0" lvl="0" indent="0" algn="l" rtl="0">
              <a:spcBef>
                <a:spcPts val="0"/>
              </a:spcBef>
              <a:spcAft>
                <a:spcPts val="0"/>
              </a:spcAft>
              <a:buNone/>
            </a:pPr>
            <a:endParaRPr sz="2700" b="1">
              <a:solidFill>
                <a:schemeClr val="dk2"/>
              </a:solidFill>
            </a:endParaRPr>
          </a:p>
          <a:p>
            <a:pPr marL="0" lvl="0" indent="0" algn="l" rtl="0">
              <a:spcBef>
                <a:spcPts val="0"/>
              </a:spcBef>
              <a:spcAft>
                <a:spcPts val="0"/>
              </a:spcAft>
              <a:buNone/>
            </a:pPr>
            <a:endParaRPr sz="2700" b="1">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9"/>
          <p:cNvSpPr txBox="1">
            <a:spLocks noGrp="1"/>
          </p:cNvSpPr>
          <p:nvPr>
            <p:ph type="title"/>
          </p:nvPr>
        </p:nvSpPr>
        <p:spPr>
          <a:xfrm>
            <a:off x="808475" y="699450"/>
            <a:ext cx="7505700" cy="10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2300">
                <a:solidFill>
                  <a:schemeClr val="dk2"/>
                </a:solidFill>
              </a:rPr>
              <a:t>Relación entre los elementos informativos del Aviso de Privacidad, los principios y Derechos</a:t>
            </a:r>
            <a:endParaRPr sz="2300">
              <a:solidFill>
                <a:schemeClr val="dk2"/>
              </a:solidFill>
            </a:endParaRPr>
          </a:p>
        </p:txBody>
      </p:sp>
      <p:sp>
        <p:nvSpPr>
          <p:cNvPr id="410" name="Google Shape;410;p49"/>
          <p:cNvSpPr txBox="1">
            <a:spLocks noGrp="1"/>
          </p:cNvSpPr>
          <p:nvPr>
            <p:ph type="body" idx="1"/>
          </p:nvPr>
        </p:nvSpPr>
        <p:spPr>
          <a:xfrm>
            <a:off x="394525" y="1535350"/>
            <a:ext cx="8195100" cy="2686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411" name="Google Shape;411;p49"/>
          <p:cNvSpPr/>
          <p:nvPr/>
        </p:nvSpPr>
        <p:spPr>
          <a:xfrm>
            <a:off x="469150" y="1595075"/>
            <a:ext cx="2678400" cy="12156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Los datos personales que serán sometidos al tratamiento</a:t>
            </a: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s-419" i="1">
                <a:latin typeface="Calibri"/>
                <a:ea typeface="Calibri"/>
                <a:cs typeface="Calibri"/>
                <a:sym typeface="Calibri"/>
              </a:rPr>
              <a:t>Proporcionalidad/Calidad</a:t>
            </a:r>
            <a:endParaRPr i="1">
              <a:latin typeface="Calibri"/>
              <a:ea typeface="Calibri"/>
              <a:cs typeface="Calibri"/>
              <a:sym typeface="Calibri"/>
            </a:endParaRPr>
          </a:p>
        </p:txBody>
      </p:sp>
      <p:sp>
        <p:nvSpPr>
          <p:cNvPr id="412" name="Google Shape;412;p49"/>
          <p:cNvSpPr/>
          <p:nvPr/>
        </p:nvSpPr>
        <p:spPr>
          <a:xfrm>
            <a:off x="3279725" y="1615325"/>
            <a:ext cx="2516400" cy="11751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s-419">
                <a:latin typeface="Calibri"/>
                <a:ea typeface="Calibri"/>
                <a:cs typeface="Calibri"/>
                <a:sym typeface="Calibri"/>
              </a:rPr>
              <a:t>Las finalidades del tratamiento</a:t>
            </a: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s-419" i="1">
                <a:latin typeface="Calibri"/>
                <a:ea typeface="Calibri"/>
                <a:cs typeface="Calibri"/>
                <a:sym typeface="Calibri"/>
              </a:rPr>
              <a:t>Finalidad/Licitud/Lealtad</a:t>
            </a:r>
            <a:endParaRPr i="1">
              <a:latin typeface="Calibri"/>
              <a:ea typeface="Calibri"/>
              <a:cs typeface="Calibri"/>
              <a:sym typeface="Calibri"/>
            </a:endParaRPr>
          </a:p>
          <a:p>
            <a:pPr marL="0" lvl="0" indent="0" algn="ctr" rtl="0">
              <a:spcBef>
                <a:spcPts val="0"/>
              </a:spcBef>
              <a:spcAft>
                <a:spcPts val="0"/>
              </a:spcAft>
              <a:buNone/>
            </a:pPr>
            <a:r>
              <a:rPr lang="es-419" i="1">
                <a:latin typeface="Calibri"/>
                <a:ea typeface="Calibri"/>
                <a:cs typeface="Calibri"/>
                <a:sym typeface="Calibri"/>
              </a:rPr>
              <a:t>/Consentimiento</a:t>
            </a:r>
            <a:endParaRPr i="1">
              <a:latin typeface="Calibri"/>
              <a:ea typeface="Calibri"/>
              <a:cs typeface="Calibri"/>
              <a:sym typeface="Calibri"/>
            </a:endParaRPr>
          </a:p>
        </p:txBody>
      </p:sp>
      <p:sp>
        <p:nvSpPr>
          <p:cNvPr id="413" name="Google Shape;413;p49"/>
          <p:cNvSpPr/>
          <p:nvPr/>
        </p:nvSpPr>
        <p:spPr>
          <a:xfrm>
            <a:off x="5928300" y="1615325"/>
            <a:ext cx="2516400" cy="11751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Los medios y procedimientos para el ejercicio de los derechos</a:t>
            </a:r>
            <a:endParaRPr>
              <a:latin typeface="Calibri"/>
              <a:ea typeface="Calibri"/>
              <a:cs typeface="Calibri"/>
              <a:sym typeface="Calibri"/>
            </a:endParaRPr>
          </a:p>
          <a:p>
            <a:pPr marL="0" lvl="0" indent="0" algn="ctr" rtl="0">
              <a:spcBef>
                <a:spcPts val="0"/>
              </a:spcBef>
              <a:spcAft>
                <a:spcPts val="0"/>
              </a:spcAft>
              <a:buNone/>
            </a:pPr>
            <a:r>
              <a:rPr lang="es-419" i="1">
                <a:latin typeface="Calibri"/>
                <a:ea typeface="Calibri"/>
                <a:cs typeface="Calibri"/>
                <a:sym typeface="Calibri"/>
              </a:rPr>
              <a:t>/Derechos ARCO</a:t>
            </a:r>
            <a:endParaRPr i="1">
              <a:latin typeface="Calibri"/>
              <a:ea typeface="Calibri"/>
              <a:cs typeface="Calibri"/>
              <a:sym typeface="Calibri"/>
            </a:endParaRPr>
          </a:p>
        </p:txBody>
      </p:sp>
      <p:sp>
        <p:nvSpPr>
          <p:cNvPr id="414" name="Google Shape;414;p49"/>
          <p:cNvSpPr/>
          <p:nvPr/>
        </p:nvSpPr>
        <p:spPr>
          <a:xfrm>
            <a:off x="469150" y="2910725"/>
            <a:ext cx="2678400" cy="12156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Los procedimientos y medios para comunicar cambios al Aviso de Privacidad</a:t>
            </a:r>
            <a:endParaRPr>
              <a:latin typeface="Calibri"/>
              <a:ea typeface="Calibri"/>
              <a:cs typeface="Calibri"/>
              <a:sym typeface="Calibri"/>
            </a:endParaRPr>
          </a:p>
          <a:p>
            <a:pPr marL="0" lvl="0" indent="0" algn="ctr" rtl="0">
              <a:spcBef>
                <a:spcPts val="0"/>
              </a:spcBef>
              <a:spcAft>
                <a:spcPts val="0"/>
              </a:spcAft>
              <a:buNone/>
            </a:pPr>
            <a:r>
              <a:rPr lang="es-419" i="1">
                <a:latin typeface="Calibri"/>
                <a:ea typeface="Calibri"/>
                <a:cs typeface="Calibri"/>
                <a:sym typeface="Calibri"/>
              </a:rPr>
              <a:t>/Información</a:t>
            </a:r>
            <a:endParaRPr i="1">
              <a:latin typeface="Calibri"/>
              <a:ea typeface="Calibri"/>
              <a:cs typeface="Calibri"/>
              <a:sym typeface="Calibri"/>
            </a:endParaRPr>
          </a:p>
        </p:txBody>
      </p:sp>
      <p:sp>
        <p:nvSpPr>
          <p:cNvPr id="415" name="Google Shape;415;p49"/>
          <p:cNvSpPr/>
          <p:nvPr/>
        </p:nvSpPr>
        <p:spPr>
          <a:xfrm>
            <a:off x="3279725" y="2910725"/>
            <a:ext cx="2563200" cy="11751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La cláusula que indica si el titular acepta o no la transferencia</a:t>
            </a:r>
            <a:endParaRPr>
              <a:latin typeface="Calibri"/>
              <a:ea typeface="Calibri"/>
              <a:cs typeface="Calibri"/>
              <a:sym typeface="Calibri"/>
            </a:endParaRPr>
          </a:p>
          <a:p>
            <a:pPr marL="0" lvl="0" indent="0" algn="ctr" rtl="0">
              <a:spcBef>
                <a:spcPts val="0"/>
              </a:spcBef>
              <a:spcAft>
                <a:spcPts val="0"/>
              </a:spcAft>
              <a:buNone/>
            </a:pPr>
            <a:r>
              <a:rPr lang="es-419" i="1">
                <a:latin typeface="Calibri"/>
                <a:ea typeface="Calibri"/>
                <a:cs typeface="Calibri"/>
                <a:sym typeface="Calibri"/>
              </a:rPr>
              <a:t>/Consentimiento</a:t>
            </a:r>
            <a:endParaRPr i="1">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p:txBody>
      </p:sp>
      <p:sp>
        <p:nvSpPr>
          <p:cNvPr id="416" name="Google Shape;416;p49"/>
          <p:cNvSpPr/>
          <p:nvPr/>
        </p:nvSpPr>
        <p:spPr>
          <a:xfrm>
            <a:off x="5975088" y="2910725"/>
            <a:ext cx="2516400" cy="11751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Las transferencias que en su caso se efectúen, el tercero receptor y la finalidad de la</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0"/>
          <p:cNvSpPr txBox="1">
            <a:spLocks noGrp="1"/>
          </p:cNvSpPr>
          <p:nvPr>
            <p:ph type="title"/>
          </p:nvPr>
        </p:nvSpPr>
        <p:spPr>
          <a:xfrm>
            <a:off x="819150" y="568550"/>
            <a:ext cx="75057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2500">
                <a:solidFill>
                  <a:schemeClr val="dk2"/>
                </a:solidFill>
                <a:latin typeface="Arial"/>
                <a:ea typeface="Arial"/>
                <a:cs typeface="Arial"/>
                <a:sym typeface="Arial"/>
              </a:rPr>
              <a:t>EXISTEN DOS PROCEDIMIENTOS PARA GARANTIZAR EL CUMPLIMIENTO DE LA LEY</a:t>
            </a:r>
            <a:endParaRPr sz="2500">
              <a:solidFill>
                <a:schemeClr val="dk2"/>
              </a:solidFill>
              <a:latin typeface="Arial"/>
              <a:ea typeface="Arial"/>
              <a:cs typeface="Arial"/>
              <a:sym typeface="Arial"/>
            </a:endParaRPr>
          </a:p>
        </p:txBody>
      </p:sp>
      <p:sp>
        <p:nvSpPr>
          <p:cNvPr id="422" name="Google Shape;422;p50"/>
          <p:cNvSpPr txBox="1">
            <a:spLocks noGrp="1"/>
          </p:cNvSpPr>
          <p:nvPr>
            <p:ph type="body" idx="1"/>
          </p:nvPr>
        </p:nvSpPr>
        <p:spPr>
          <a:xfrm>
            <a:off x="183200" y="1671575"/>
            <a:ext cx="8594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419" sz="1600" b="1"/>
              <a:t>Incumpliento de los principios o deberes</a:t>
            </a:r>
            <a:r>
              <a:rPr lang="es-419" b="1"/>
              <a:t> </a:t>
            </a:r>
            <a:r>
              <a:rPr lang="es-419"/>
              <a:t>                </a:t>
            </a:r>
            <a:r>
              <a:rPr lang="es-419" sz="1400" b="1"/>
              <a:t>  Inconformidad con respuesta a Derechos Arco u </a:t>
            </a:r>
            <a:r>
              <a:rPr lang="es-419" sz="1600" b="1"/>
              <a:t>Omisión</a:t>
            </a:r>
            <a:r>
              <a:rPr lang="es-419" sz="1600"/>
              <a:t> </a:t>
            </a:r>
            <a:r>
              <a:rPr lang="es-419"/>
              <a:t>         </a:t>
            </a:r>
            <a:endParaRPr/>
          </a:p>
        </p:txBody>
      </p:sp>
      <p:sp>
        <p:nvSpPr>
          <p:cNvPr id="423" name="Google Shape;423;p50"/>
          <p:cNvSpPr/>
          <p:nvPr/>
        </p:nvSpPr>
        <p:spPr>
          <a:xfrm>
            <a:off x="1148075" y="2135725"/>
            <a:ext cx="681900" cy="7089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24" name="Google Shape;424;p50"/>
          <p:cNvSpPr/>
          <p:nvPr/>
        </p:nvSpPr>
        <p:spPr>
          <a:xfrm>
            <a:off x="6247750" y="2135725"/>
            <a:ext cx="681900" cy="7089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25" name="Google Shape;425;p50"/>
          <p:cNvSpPr/>
          <p:nvPr/>
        </p:nvSpPr>
        <p:spPr>
          <a:xfrm>
            <a:off x="588550" y="2894500"/>
            <a:ext cx="2128500" cy="7755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600">
                <a:latin typeface="Calibri"/>
                <a:ea typeface="Calibri"/>
                <a:cs typeface="Calibri"/>
                <a:sym typeface="Calibri"/>
              </a:rPr>
              <a:t>Verificación</a:t>
            </a:r>
            <a:endParaRPr sz="2600">
              <a:latin typeface="Calibri"/>
              <a:ea typeface="Calibri"/>
              <a:cs typeface="Calibri"/>
              <a:sym typeface="Calibri"/>
            </a:endParaRPr>
          </a:p>
        </p:txBody>
      </p:sp>
      <p:sp>
        <p:nvSpPr>
          <p:cNvPr id="426" name="Google Shape;426;p50"/>
          <p:cNvSpPr/>
          <p:nvPr/>
        </p:nvSpPr>
        <p:spPr>
          <a:xfrm>
            <a:off x="5360650" y="2894500"/>
            <a:ext cx="2401500" cy="7755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400">
                <a:latin typeface="Calibri"/>
                <a:ea typeface="Calibri"/>
                <a:cs typeface="Calibri"/>
                <a:sym typeface="Calibri"/>
              </a:rPr>
              <a:t>Recurso de Revisión</a:t>
            </a:r>
            <a:endParaRPr sz="2400">
              <a:latin typeface="Calibri"/>
              <a:ea typeface="Calibri"/>
              <a:cs typeface="Calibri"/>
              <a:sym typeface="Calibri"/>
            </a:endParaRPr>
          </a:p>
        </p:txBody>
      </p:sp>
      <p:sp>
        <p:nvSpPr>
          <p:cNvPr id="427" name="Google Shape;427;p50"/>
          <p:cNvSpPr/>
          <p:nvPr/>
        </p:nvSpPr>
        <p:spPr>
          <a:xfrm>
            <a:off x="2717050" y="3743375"/>
            <a:ext cx="2661300" cy="987300"/>
          </a:xfrm>
          <a:prstGeom prst="rect">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2200">
                <a:latin typeface="Calibri"/>
                <a:ea typeface="Calibri"/>
                <a:cs typeface="Calibri"/>
                <a:sym typeface="Calibri"/>
              </a:rPr>
              <a:t>Procedimiento de Imposición de Sanciones</a:t>
            </a:r>
            <a:endParaRPr sz="2200">
              <a:latin typeface="Calibri"/>
              <a:ea typeface="Calibri"/>
              <a:cs typeface="Calibri"/>
              <a:sym typeface="Calibri"/>
            </a:endParaRPr>
          </a:p>
        </p:txBody>
      </p:sp>
      <p:sp>
        <p:nvSpPr>
          <p:cNvPr id="428" name="Google Shape;428;p50"/>
          <p:cNvSpPr/>
          <p:nvPr/>
        </p:nvSpPr>
        <p:spPr>
          <a:xfrm>
            <a:off x="2717050" y="2407925"/>
            <a:ext cx="975300" cy="975300"/>
          </a:xfrm>
          <a:prstGeom prst="curvedDownArrow">
            <a:avLst>
              <a:gd name="adj1" fmla="val 25000"/>
              <a:gd name="adj2" fmla="val 50000"/>
              <a:gd name="adj3" fmla="val 25000"/>
            </a:avLst>
          </a:prstGeom>
          <a:solidFill>
            <a:schemeClr val="dk2"/>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29" name="Google Shape;429;p50"/>
          <p:cNvSpPr/>
          <p:nvPr/>
        </p:nvSpPr>
        <p:spPr>
          <a:xfrm flipH="1">
            <a:off x="4385350" y="2407925"/>
            <a:ext cx="975300" cy="975300"/>
          </a:xfrm>
          <a:prstGeom prst="curvedDownArrow">
            <a:avLst>
              <a:gd name="adj1" fmla="val 25000"/>
              <a:gd name="adj2" fmla="val 50000"/>
              <a:gd name="adj3" fmla="val 25000"/>
            </a:avLst>
          </a:prstGeom>
          <a:solidFill>
            <a:schemeClr val="dk2"/>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1"/>
          <p:cNvSpPr txBox="1">
            <a:spLocks noGrp="1"/>
          </p:cNvSpPr>
          <p:nvPr>
            <p:ph type="title"/>
          </p:nvPr>
        </p:nvSpPr>
        <p:spPr>
          <a:xfrm>
            <a:off x="819150" y="680350"/>
            <a:ext cx="7505700" cy="1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419" sz="2400" b="1">
                <a:solidFill>
                  <a:schemeClr val="dk2"/>
                </a:solidFill>
              </a:rPr>
              <a:t>PARA GARANTIZAR LA MÁXIMA PROTECCIÓN DE LOS DATOS PERSONALES</a:t>
            </a:r>
            <a:endParaRPr sz="2400" b="1">
              <a:solidFill>
                <a:schemeClr val="dk2"/>
              </a:solidFill>
            </a:endParaRPr>
          </a:p>
        </p:txBody>
      </p:sp>
      <p:sp>
        <p:nvSpPr>
          <p:cNvPr id="435" name="Google Shape;435;p5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800"/>
              <a:t>Limitar la descarga de aplicaciones o juegos sin autorización</a:t>
            </a:r>
            <a:endParaRPr sz="1800"/>
          </a:p>
          <a:p>
            <a:pPr marL="0" lvl="0" indent="0" algn="l" rtl="0">
              <a:spcBef>
                <a:spcPts val="1200"/>
              </a:spcBef>
              <a:spcAft>
                <a:spcPts val="0"/>
              </a:spcAft>
              <a:buNone/>
            </a:pPr>
            <a:r>
              <a:rPr lang="es-419" sz="1800"/>
              <a:t>Utilizar adecuadamente las configuraciones de privacidad</a:t>
            </a:r>
            <a:endParaRPr sz="1800"/>
          </a:p>
          <a:p>
            <a:pPr marL="0" lvl="0" indent="0" algn="l" rtl="0">
              <a:spcBef>
                <a:spcPts val="1200"/>
              </a:spcBef>
              <a:spcAft>
                <a:spcPts val="0"/>
              </a:spcAft>
              <a:buNone/>
            </a:pPr>
            <a:r>
              <a:rPr lang="es-419" sz="1800"/>
              <a:t>Usar contraseñas seguras </a:t>
            </a:r>
            <a:endParaRPr sz="1800"/>
          </a:p>
          <a:p>
            <a:pPr marL="0" lvl="0" indent="0" algn="l" rtl="0">
              <a:spcBef>
                <a:spcPts val="1200"/>
              </a:spcBef>
              <a:spcAft>
                <a:spcPts val="1200"/>
              </a:spcAft>
              <a:buNone/>
            </a:pPr>
            <a:r>
              <a:rPr lang="es-419" sz="1800"/>
              <a:t>Evitar la difusión de fotografías y videos en el que se aprecie el rostro claramente de nuestros seres queridos y de uno mismo</a:t>
            </a:r>
            <a:endParaRPr sz="1800"/>
          </a:p>
        </p:txBody>
      </p:sp>
      <p:sp>
        <p:nvSpPr>
          <p:cNvPr id="436" name="Google Shape;436;p51"/>
          <p:cNvSpPr/>
          <p:nvPr/>
        </p:nvSpPr>
        <p:spPr>
          <a:xfrm>
            <a:off x="478363" y="1922000"/>
            <a:ext cx="257700" cy="382800"/>
          </a:xfrm>
          <a:prstGeom prst="down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37" name="Google Shape;437;p51"/>
          <p:cNvPicPr preferRelativeResize="0"/>
          <p:nvPr/>
        </p:nvPicPr>
        <p:blipFill>
          <a:blip r:embed="rId3">
            <a:alphaModFix/>
          </a:blip>
          <a:stretch>
            <a:fillRect/>
          </a:stretch>
        </p:blipFill>
        <p:spPr>
          <a:xfrm>
            <a:off x="382475" y="2367675"/>
            <a:ext cx="515550" cy="464300"/>
          </a:xfrm>
          <a:prstGeom prst="rect">
            <a:avLst/>
          </a:prstGeom>
          <a:noFill/>
          <a:ln>
            <a:noFill/>
          </a:ln>
        </p:spPr>
      </p:pic>
      <p:pic>
        <p:nvPicPr>
          <p:cNvPr id="438" name="Google Shape;438;p51"/>
          <p:cNvPicPr preferRelativeResize="0"/>
          <p:nvPr/>
        </p:nvPicPr>
        <p:blipFill>
          <a:blip r:embed="rId4">
            <a:alphaModFix/>
          </a:blip>
          <a:stretch>
            <a:fillRect/>
          </a:stretch>
        </p:blipFill>
        <p:spPr>
          <a:xfrm>
            <a:off x="221125" y="2831975"/>
            <a:ext cx="570575" cy="566475"/>
          </a:xfrm>
          <a:prstGeom prst="rect">
            <a:avLst/>
          </a:prstGeom>
          <a:noFill/>
          <a:ln>
            <a:noFill/>
          </a:ln>
        </p:spPr>
      </p:pic>
      <p:pic>
        <p:nvPicPr>
          <p:cNvPr id="439" name="Google Shape;439;p51"/>
          <p:cNvPicPr preferRelativeResize="0"/>
          <p:nvPr/>
        </p:nvPicPr>
        <p:blipFill>
          <a:blip r:embed="rId5">
            <a:alphaModFix/>
          </a:blip>
          <a:stretch>
            <a:fillRect/>
          </a:stretch>
        </p:blipFill>
        <p:spPr>
          <a:xfrm>
            <a:off x="314000" y="3563375"/>
            <a:ext cx="477700" cy="52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7"/>
        <p:cNvGrpSpPr/>
        <p:nvPr/>
      </p:nvGrpSpPr>
      <p:grpSpPr>
        <a:xfrm>
          <a:off x="0" y="0"/>
          <a:ext cx="0" cy="0"/>
          <a:chOff x="0" y="0"/>
          <a:chExt cx="0" cy="0"/>
        </a:xfrm>
      </p:grpSpPr>
      <p:sp>
        <p:nvSpPr>
          <p:cNvPr id="148" name="Google Shape;148;p16"/>
          <p:cNvSpPr txBox="1">
            <a:spLocks noGrp="1"/>
          </p:cNvSpPr>
          <p:nvPr>
            <p:ph type="body" idx="1"/>
          </p:nvPr>
        </p:nvSpPr>
        <p:spPr>
          <a:xfrm>
            <a:off x="781625" y="1359875"/>
            <a:ext cx="7505700" cy="30696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s-419" sz="1900">
                <a:latin typeface="Arial"/>
                <a:ea typeface="Arial"/>
                <a:cs typeface="Arial"/>
                <a:sym typeface="Arial"/>
              </a:rPr>
              <a:t>Cualquier Información, concerniente a una persona física identificada o identificable. Se considera que una persona es identificable cuando su identidad pueda determinarse directa o indirectamente a través de cualquier información.</a:t>
            </a:r>
            <a:endParaRPr sz="1900">
              <a:latin typeface="Arial"/>
              <a:ea typeface="Arial"/>
              <a:cs typeface="Arial"/>
              <a:sym typeface="Arial"/>
            </a:endParaRPr>
          </a:p>
          <a:p>
            <a:pPr marL="0" lvl="0" indent="0" algn="l" rtl="0">
              <a:spcBef>
                <a:spcPts val="1200"/>
              </a:spcBef>
              <a:spcAft>
                <a:spcPts val="1200"/>
              </a:spcAft>
              <a:buNone/>
            </a:pPr>
            <a:endParaRPr sz="1400"/>
          </a:p>
        </p:txBody>
      </p:sp>
      <p:sp>
        <p:nvSpPr>
          <p:cNvPr id="149" name="Google Shape;149;p16"/>
          <p:cNvSpPr txBox="1">
            <a:spLocks noGrp="1"/>
          </p:cNvSpPr>
          <p:nvPr>
            <p:ph type="title"/>
          </p:nvPr>
        </p:nvSpPr>
        <p:spPr>
          <a:xfrm>
            <a:off x="819150" y="778525"/>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sz="2444">
                <a:solidFill>
                  <a:schemeClr val="dk2"/>
                </a:solidFill>
                <a:latin typeface="Arial"/>
                <a:ea typeface="Arial"/>
                <a:cs typeface="Arial"/>
                <a:sym typeface="Arial"/>
              </a:rPr>
              <a:t>DATOS PERSONALES</a:t>
            </a:r>
            <a:endParaRPr sz="2444">
              <a:solidFill>
                <a:schemeClr val="dk2"/>
              </a:solidFill>
              <a:latin typeface="Arial"/>
              <a:ea typeface="Arial"/>
              <a:cs typeface="Arial"/>
              <a:sym typeface="Arial"/>
            </a:endParaRPr>
          </a:p>
          <a:p>
            <a:pPr marL="0" lvl="0" indent="0" algn="l" rtl="0">
              <a:spcBef>
                <a:spcPts val="0"/>
              </a:spcBef>
              <a:spcAft>
                <a:spcPts val="0"/>
              </a:spcAft>
              <a:buNone/>
            </a:pPr>
            <a:r>
              <a:rPr lang="es-419">
                <a:solidFill>
                  <a:schemeClr val="dk2"/>
                </a:solidFill>
                <a:latin typeface="Arial"/>
                <a:ea typeface="Arial"/>
                <a:cs typeface="Arial"/>
                <a:sym typeface="Arial"/>
              </a:rPr>
              <a:t>	</a:t>
            </a:r>
            <a:endParaRPr>
              <a:solidFill>
                <a:schemeClr val="dk2"/>
              </a:solidFill>
              <a:latin typeface="Arial"/>
              <a:ea typeface="Arial"/>
              <a:cs typeface="Arial"/>
              <a:sym typeface="Arial"/>
            </a:endParaRPr>
          </a:p>
        </p:txBody>
      </p:sp>
      <p:pic>
        <p:nvPicPr>
          <p:cNvPr id="150" name="Google Shape;150;p16"/>
          <p:cNvPicPr preferRelativeResize="0"/>
          <p:nvPr/>
        </p:nvPicPr>
        <p:blipFill>
          <a:blip r:embed="rId3">
            <a:alphaModFix/>
          </a:blip>
          <a:stretch>
            <a:fillRect/>
          </a:stretch>
        </p:blipFill>
        <p:spPr>
          <a:xfrm>
            <a:off x="499432" y="3506550"/>
            <a:ext cx="1876493" cy="954600"/>
          </a:xfrm>
          <a:prstGeom prst="rect">
            <a:avLst/>
          </a:prstGeom>
          <a:noFill/>
          <a:ln>
            <a:noFill/>
          </a:ln>
        </p:spPr>
      </p:pic>
      <p:pic>
        <p:nvPicPr>
          <p:cNvPr id="151" name="Google Shape;151;p16"/>
          <p:cNvPicPr preferRelativeResize="0"/>
          <p:nvPr/>
        </p:nvPicPr>
        <p:blipFill>
          <a:blip r:embed="rId4">
            <a:alphaModFix/>
          </a:blip>
          <a:stretch>
            <a:fillRect/>
          </a:stretch>
        </p:blipFill>
        <p:spPr>
          <a:xfrm>
            <a:off x="6232650" y="3461537"/>
            <a:ext cx="2015650" cy="892150"/>
          </a:xfrm>
          <a:prstGeom prst="rect">
            <a:avLst/>
          </a:prstGeom>
          <a:noFill/>
          <a:ln>
            <a:noFill/>
          </a:ln>
        </p:spPr>
      </p:pic>
      <p:pic>
        <p:nvPicPr>
          <p:cNvPr id="152" name="Google Shape;152;p16"/>
          <p:cNvPicPr preferRelativeResize="0"/>
          <p:nvPr/>
        </p:nvPicPr>
        <p:blipFill>
          <a:blip r:embed="rId5">
            <a:alphaModFix/>
          </a:blip>
          <a:stretch>
            <a:fillRect/>
          </a:stretch>
        </p:blipFill>
        <p:spPr>
          <a:xfrm>
            <a:off x="2552025" y="3197350"/>
            <a:ext cx="1843875" cy="1067925"/>
          </a:xfrm>
          <a:prstGeom prst="rect">
            <a:avLst/>
          </a:prstGeom>
          <a:noFill/>
          <a:ln>
            <a:noFill/>
          </a:ln>
        </p:spPr>
      </p:pic>
      <p:pic>
        <p:nvPicPr>
          <p:cNvPr id="153" name="Google Shape;153;p16"/>
          <p:cNvPicPr preferRelativeResize="0"/>
          <p:nvPr/>
        </p:nvPicPr>
        <p:blipFill>
          <a:blip r:embed="rId6">
            <a:alphaModFix/>
          </a:blip>
          <a:stretch>
            <a:fillRect/>
          </a:stretch>
        </p:blipFill>
        <p:spPr>
          <a:xfrm>
            <a:off x="4611375" y="3396078"/>
            <a:ext cx="1478800" cy="1175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2"/>
          <p:cNvSpPr txBox="1">
            <a:spLocks noGrp="1"/>
          </p:cNvSpPr>
          <p:nvPr>
            <p:ph type="body" idx="1"/>
          </p:nvPr>
        </p:nvSpPr>
        <p:spPr>
          <a:xfrm>
            <a:off x="819150" y="847650"/>
            <a:ext cx="7505700" cy="3556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4800" i="1"/>
          </a:p>
          <a:p>
            <a:pPr marL="0" lvl="0" indent="0" algn="ctr" rtl="0">
              <a:spcBef>
                <a:spcPts val="1200"/>
              </a:spcBef>
              <a:spcAft>
                <a:spcPts val="0"/>
              </a:spcAft>
              <a:buNone/>
            </a:pPr>
            <a:r>
              <a:rPr lang="es-419" sz="4800" i="1"/>
              <a:t>GRACIAS!!</a:t>
            </a:r>
            <a:endParaRPr sz="4800" i="1"/>
          </a:p>
          <a:p>
            <a:pPr marL="0" lvl="0" indent="0" algn="l" rtl="0">
              <a:spcBef>
                <a:spcPts val="1200"/>
              </a:spcBef>
              <a:spcAft>
                <a:spcPts val="1200"/>
              </a:spcAft>
              <a:buNone/>
            </a:pPr>
            <a:r>
              <a:rPr lang="es-419" sz="4800" i="1"/>
              <a:t>                                         </a:t>
            </a:r>
            <a:endParaRPr sz="4800" i="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3"/>
          <p:cNvSpPr txBox="1">
            <a:spLocks noGrp="1"/>
          </p:cNvSpPr>
          <p:nvPr>
            <p:ph type="title"/>
          </p:nvPr>
        </p:nvSpPr>
        <p:spPr>
          <a:xfrm>
            <a:off x="819150" y="398325"/>
            <a:ext cx="7505700" cy="119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chemeClr val="dk2"/>
                </a:solidFill>
              </a:rPr>
              <a:t>Fenómenos que vulneran los datos personales y la privacidad</a:t>
            </a:r>
            <a:endParaRPr>
              <a:solidFill>
                <a:schemeClr val="dk2"/>
              </a:solidFill>
            </a:endParaRPr>
          </a:p>
        </p:txBody>
      </p:sp>
      <p:sp>
        <p:nvSpPr>
          <p:cNvPr id="450" name="Google Shape;450;p53"/>
          <p:cNvSpPr txBox="1">
            <a:spLocks noGrp="1"/>
          </p:cNvSpPr>
          <p:nvPr>
            <p:ph type="body" idx="1"/>
          </p:nvPr>
        </p:nvSpPr>
        <p:spPr>
          <a:xfrm>
            <a:off x="819150" y="1592325"/>
            <a:ext cx="7505700" cy="28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700"/>
              <a:t>CIBERDELITOS</a:t>
            </a:r>
            <a:endParaRPr sz="1700"/>
          </a:p>
          <a:p>
            <a:pPr marL="0" lvl="0" indent="0" algn="l" rtl="0">
              <a:spcBef>
                <a:spcPts val="1200"/>
              </a:spcBef>
              <a:spcAft>
                <a:spcPts val="0"/>
              </a:spcAft>
              <a:buNone/>
            </a:pPr>
            <a:r>
              <a:rPr lang="es-419" sz="1500" b="1"/>
              <a:t>Sharenting:</a:t>
            </a:r>
            <a:r>
              <a:rPr lang="es-419" sz="1500"/>
              <a:t>  Publicación excesiva en redes sociales de imágenes de menores por parte de los padres, que comprometen a la privacidad y el derecho a la identidad de niñas y niños.</a:t>
            </a:r>
            <a:endParaRPr sz="1500"/>
          </a:p>
          <a:p>
            <a:pPr marL="0" lvl="0" indent="0" algn="l" rtl="0">
              <a:spcBef>
                <a:spcPts val="1200"/>
              </a:spcBef>
              <a:spcAft>
                <a:spcPts val="0"/>
              </a:spcAft>
              <a:buNone/>
            </a:pPr>
            <a:r>
              <a:rPr lang="es-419" sz="1500" b="1"/>
              <a:t>Cyberbulling:</a:t>
            </a:r>
            <a:r>
              <a:rPr lang="es-419" sz="1500"/>
              <a:t> Acoso producido entre niñas y niños a través del uso de internet en redes sociales.</a:t>
            </a:r>
            <a:endParaRPr sz="1500"/>
          </a:p>
          <a:p>
            <a:pPr marL="0" lvl="0" indent="0" algn="l" rtl="0">
              <a:spcBef>
                <a:spcPts val="1200"/>
              </a:spcBef>
              <a:spcAft>
                <a:spcPts val="0"/>
              </a:spcAft>
              <a:buNone/>
            </a:pPr>
            <a:r>
              <a:rPr lang="es-419" sz="1500" b="1"/>
              <a:t>Sexting:</a:t>
            </a:r>
            <a:r>
              <a:rPr lang="es-419" sz="1500"/>
              <a:t> A través de plataformas de mensajería se intercambian fotografías o videos con connotación sexual.</a:t>
            </a:r>
            <a:endParaRPr sz="1500"/>
          </a:p>
          <a:p>
            <a:pPr marL="0" lvl="0" indent="0" algn="l" rtl="0">
              <a:spcBef>
                <a:spcPts val="1200"/>
              </a:spcBef>
              <a:spcAft>
                <a:spcPts val="0"/>
              </a:spcAft>
              <a:buNone/>
            </a:pPr>
            <a:endParaRPr sz="1500"/>
          </a:p>
          <a:p>
            <a:pPr marL="0" lvl="0" indent="0" algn="l" rtl="0">
              <a:spcBef>
                <a:spcPts val="1200"/>
              </a:spcBef>
              <a:spcAft>
                <a:spcPts val="0"/>
              </a:spcAft>
              <a:buNone/>
            </a:pPr>
            <a:endParaRPr sz="1500"/>
          </a:p>
          <a:p>
            <a:pPr marL="0" lvl="0" indent="0" algn="l" rtl="0">
              <a:spcBef>
                <a:spcPts val="1200"/>
              </a:spcBef>
              <a:spcAft>
                <a:spcPts val="1200"/>
              </a:spcAft>
              <a:buNone/>
            </a:pPr>
            <a:endParaRPr sz="15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4"/>
          <p:cNvSpPr txBox="1">
            <a:spLocks noGrp="1"/>
          </p:cNvSpPr>
          <p:nvPr>
            <p:ph type="body" idx="1"/>
          </p:nvPr>
        </p:nvSpPr>
        <p:spPr>
          <a:xfrm>
            <a:off x="862450" y="857250"/>
            <a:ext cx="7505700" cy="440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500" b="1"/>
              <a:t>Violencia digital: </a:t>
            </a:r>
            <a:r>
              <a:rPr lang="es-419" sz="1500"/>
              <a:t>Actos de agresión basados en la desigualdad de género llevados a cabo mediante el uso de las tecnologías de la información.</a:t>
            </a:r>
            <a:endParaRPr sz="1500"/>
          </a:p>
          <a:p>
            <a:pPr marL="0" lvl="0" indent="0" algn="l" rtl="0">
              <a:spcBef>
                <a:spcPts val="1200"/>
              </a:spcBef>
              <a:spcAft>
                <a:spcPts val="0"/>
              </a:spcAft>
              <a:buNone/>
            </a:pPr>
            <a:r>
              <a:rPr lang="es-419" sz="1500" b="1"/>
              <a:t>Phishing: </a:t>
            </a:r>
            <a:r>
              <a:rPr lang="es-419" sz="1500"/>
              <a:t>Consiste en el envío de correos electrónicos fraudulentos que dirigen a los clientes a páginas “web” falsas que aparentan ser de la entidad bancaria. El anzuelo más común que utilizan los ciberdelincuentes es falsificar campañas de actualización de datos o registros para sorteos que supuestamente está llevando a cabo el banco.</a:t>
            </a:r>
            <a:endParaRPr sz="1500"/>
          </a:p>
          <a:p>
            <a:pPr marL="0" lvl="0" indent="0" algn="l" rtl="0">
              <a:spcBef>
                <a:spcPts val="1200"/>
              </a:spcBef>
              <a:spcAft>
                <a:spcPts val="0"/>
              </a:spcAft>
              <a:buNone/>
            </a:pPr>
            <a:r>
              <a:rPr lang="es-419" sz="1500" b="1"/>
              <a:t>Vishing:</a:t>
            </a:r>
            <a:r>
              <a:rPr lang="es-419" sz="1500"/>
              <a:t> Combina una llamada telefónica fraudulenta con información previamente obtenida desde internet. el ciberdelincuente tiene que haber robado información confidencial a través de un correo electrónico o web fraudulenta,  pero necesita la clave SMS o token digital para realizar y validar una operación, realiza una llamada al cliente identificándose como personal del banco y, con mensajes particularmente alarmistas, intenta que el cliente revele el número de su clave SMS o token digital, que son necesarios para autorizar transacciones.</a:t>
            </a:r>
            <a:endParaRPr sz="1500"/>
          </a:p>
          <a:p>
            <a:pPr marL="0" lvl="0" indent="0" algn="l" rtl="0">
              <a:spcBef>
                <a:spcPts val="1200"/>
              </a:spcBef>
              <a:spcAft>
                <a:spcPts val="0"/>
              </a:spcAft>
              <a:buNone/>
            </a:pPr>
            <a:endParaRPr sz="1500"/>
          </a:p>
          <a:p>
            <a:pPr marL="0" lvl="0" indent="0" algn="l" rtl="0">
              <a:spcBef>
                <a:spcPts val="1200"/>
              </a:spcBef>
              <a:spcAft>
                <a:spcPts val="0"/>
              </a:spcAft>
              <a:buNone/>
            </a:pPr>
            <a:endParaRPr sz="1500"/>
          </a:p>
          <a:p>
            <a:pPr marL="0" lvl="0" indent="0" algn="l" rtl="0">
              <a:spcBef>
                <a:spcPts val="1200"/>
              </a:spcBef>
              <a:spcAft>
                <a:spcPts val="0"/>
              </a:spcAft>
              <a:buNone/>
            </a:pPr>
            <a:endParaRPr sz="1500"/>
          </a:p>
          <a:p>
            <a:pPr marL="0" lvl="0" indent="0" algn="l" rtl="0">
              <a:spcBef>
                <a:spcPts val="1200"/>
              </a:spcBef>
              <a:spcAft>
                <a:spcPts val="1200"/>
              </a:spcAft>
              <a:buNone/>
            </a:pPr>
            <a:endParaRPr sz="15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819150" y="4360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419" sz="2700">
                <a:solidFill>
                  <a:schemeClr val="dk2"/>
                </a:solidFill>
                <a:latin typeface="Arial"/>
                <a:ea typeface="Arial"/>
                <a:cs typeface="Arial"/>
                <a:sym typeface="Arial"/>
              </a:rPr>
              <a:t>TIPOS DE DATOS</a:t>
            </a:r>
            <a:endParaRPr sz="2700">
              <a:solidFill>
                <a:schemeClr val="dk2"/>
              </a:solidFill>
              <a:latin typeface="Arial"/>
              <a:ea typeface="Arial"/>
              <a:cs typeface="Arial"/>
              <a:sym typeface="Arial"/>
            </a:endParaRPr>
          </a:p>
        </p:txBody>
      </p:sp>
      <p:sp>
        <p:nvSpPr>
          <p:cNvPr id="159" name="Google Shape;159;p17"/>
          <p:cNvSpPr txBox="1">
            <a:spLocks noGrp="1"/>
          </p:cNvSpPr>
          <p:nvPr>
            <p:ph type="body" idx="1"/>
          </p:nvPr>
        </p:nvSpPr>
        <p:spPr>
          <a:xfrm>
            <a:off x="116575" y="714000"/>
            <a:ext cx="8334300" cy="344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60" name="Google Shape;160;p17"/>
          <p:cNvSpPr/>
          <p:nvPr/>
        </p:nvSpPr>
        <p:spPr>
          <a:xfrm>
            <a:off x="520950" y="1265150"/>
            <a:ext cx="1464900" cy="10758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300">
                <a:latin typeface="Calibri"/>
                <a:ea typeface="Calibri"/>
                <a:cs typeface="Calibri"/>
                <a:sym typeface="Calibri"/>
              </a:rPr>
              <a:t>IDENTIFICATIVOS</a:t>
            </a:r>
            <a:endParaRPr sz="1300">
              <a:latin typeface="Calibri"/>
              <a:ea typeface="Calibri"/>
              <a:cs typeface="Calibri"/>
              <a:sym typeface="Calibri"/>
            </a:endParaRPr>
          </a:p>
        </p:txBody>
      </p:sp>
      <p:sp>
        <p:nvSpPr>
          <p:cNvPr id="161" name="Google Shape;161;p17"/>
          <p:cNvSpPr/>
          <p:nvPr/>
        </p:nvSpPr>
        <p:spPr>
          <a:xfrm>
            <a:off x="2075250" y="1265150"/>
            <a:ext cx="1377600" cy="10758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r>
              <a:rPr lang="es-419" sz="1200">
                <a:latin typeface="Calibri"/>
                <a:ea typeface="Calibri"/>
                <a:cs typeface="Calibri"/>
                <a:sym typeface="Calibri"/>
              </a:rPr>
              <a:t>MENORES DE EDAD	</a:t>
            </a:r>
            <a:endParaRPr sz="1200">
              <a:latin typeface="Calibri"/>
              <a:ea typeface="Calibri"/>
              <a:cs typeface="Calibri"/>
              <a:sym typeface="Calibri"/>
            </a:endParaRPr>
          </a:p>
        </p:txBody>
      </p:sp>
      <p:sp>
        <p:nvSpPr>
          <p:cNvPr id="162" name="Google Shape;162;p17"/>
          <p:cNvSpPr/>
          <p:nvPr/>
        </p:nvSpPr>
        <p:spPr>
          <a:xfrm>
            <a:off x="3594913" y="1265150"/>
            <a:ext cx="1377600" cy="10758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300">
                <a:latin typeface="Calibri"/>
                <a:ea typeface="Calibri"/>
                <a:cs typeface="Calibri"/>
                <a:sym typeface="Calibri"/>
              </a:rPr>
              <a:t>FINANCIEROS</a:t>
            </a:r>
            <a:endParaRPr sz="1300">
              <a:latin typeface="Calibri"/>
              <a:ea typeface="Calibri"/>
              <a:cs typeface="Calibri"/>
              <a:sym typeface="Calibri"/>
            </a:endParaRPr>
          </a:p>
        </p:txBody>
      </p:sp>
      <p:sp>
        <p:nvSpPr>
          <p:cNvPr id="163" name="Google Shape;163;p17"/>
          <p:cNvSpPr/>
          <p:nvPr/>
        </p:nvSpPr>
        <p:spPr>
          <a:xfrm>
            <a:off x="5230925" y="1265150"/>
            <a:ext cx="1503900" cy="10758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300">
                <a:latin typeface="Calibri"/>
                <a:ea typeface="Calibri"/>
                <a:cs typeface="Calibri"/>
                <a:sym typeface="Calibri"/>
              </a:rPr>
              <a:t>DATOS</a:t>
            </a:r>
            <a:endParaRPr sz="1300">
              <a:latin typeface="Calibri"/>
              <a:ea typeface="Calibri"/>
              <a:cs typeface="Calibri"/>
              <a:sym typeface="Calibri"/>
            </a:endParaRPr>
          </a:p>
          <a:p>
            <a:pPr marL="0" lvl="0" indent="0" algn="ctr" rtl="0">
              <a:spcBef>
                <a:spcPts val="0"/>
              </a:spcBef>
              <a:spcAft>
                <a:spcPts val="0"/>
              </a:spcAft>
              <a:buNone/>
            </a:pPr>
            <a:r>
              <a:rPr lang="es-419" sz="1300">
                <a:latin typeface="Calibri"/>
                <a:ea typeface="Calibri"/>
                <a:cs typeface="Calibri"/>
                <a:sym typeface="Calibri"/>
              </a:rPr>
              <a:t>ELECTRÓNICOS</a:t>
            </a:r>
            <a:endParaRPr sz="1300">
              <a:latin typeface="Calibri"/>
              <a:ea typeface="Calibri"/>
              <a:cs typeface="Calibri"/>
              <a:sym typeface="Calibri"/>
            </a:endParaRPr>
          </a:p>
        </p:txBody>
      </p:sp>
      <p:sp>
        <p:nvSpPr>
          <p:cNvPr id="164" name="Google Shape;164;p17"/>
          <p:cNvSpPr/>
          <p:nvPr/>
        </p:nvSpPr>
        <p:spPr>
          <a:xfrm>
            <a:off x="6976700" y="1230950"/>
            <a:ext cx="1464900" cy="1075800"/>
          </a:xfrm>
          <a:prstGeom prst="rect">
            <a:avLst/>
          </a:pr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solidFill>
                  <a:srgbClr val="FF0000"/>
                </a:solidFill>
                <a:latin typeface="Calibri"/>
                <a:ea typeface="Calibri"/>
                <a:cs typeface="Calibri"/>
                <a:sym typeface="Calibri"/>
              </a:rPr>
              <a:t>SENSIBLES</a:t>
            </a:r>
            <a:endParaRPr>
              <a:solidFill>
                <a:srgbClr val="FF0000"/>
              </a:solidFill>
              <a:latin typeface="Calibri"/>
              <a:ea typeface="Calibri"/>
              <a:cs typeface="Calibri"/>
              <a:sym typeface="Calibri"/>
            </a:endParaRPr>
          </a:p>
        </p:txBody>
      </p:sp>
      <p:sp>
        <p:nvSpPr>
          <p:cNvPr id="165" name="Google Shape;165;p17"/>
          <p:cNvSpPr/>
          <p:nvPr/>
        </p:nvSpPr>
        <p:spPr>
          <a:xfrm>
            <a:off x="1706525" y="2209800"/>
            <a:ext cx="641700" cy="571500"/>
          </a:xfrm>
          <a:prstGeom prst="curvedDownArrow">
            <a:avLst>
              <a:gd name="adj1" fmla="val 25000"/>
              <a:gd name="adj2" fmla="val 51160"/>
              <a:gd name="adj3" fmla="val 25000"/>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6" name="Google Shape;166;p17"/>
          <p:cNvSpPr/>
          <p:nvPr/>
        </p:nvSpPr>
        <p:spPr>
          <a:xfrm>
            <a:off x="5651675" y="2209950"/>
            <a:ext cx="588000" cy="571500"/>
          </a:xfrm>
          <a:prstGeom prst="curvedDownArrow">
            <a:avLst>
              <a:gd name="adj1" fmla="val 25000"/>
              <a:gd name="adj2" fmla="val 50053"/>
              <a:gd name="adj3" fmla="val 25000"/>
            </a:avLst>
          </a:prstGeom>
          <a:gradFill>
            <a:gsLst>
              <a:gs pos="0">
                <a:srgbClr val="3A5F70"/>
              </a:gs>
              <a:gs pos="100000">
                <a:srgbClr val="0F1518"/>
              </a:gs>
            </a:gsLst>
            <a:lin ang="5400012" scaled="0"/>
          </a:gra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7" name="Google Shape;167;p17"/>
          <p:cNvSpPr/>
          <p:nvPr/>
        </p:nvSpPr>
        <p:spPr>
          <a:xfrm>
            <a:off x="7347700" y="2209800"/>
            <a:ext cx="588000" cy="571500"/>
          </a:xfrm>
          <a:prstGeom prst="curvedDownArrow">
            <a:avLst>
              <a:gd name="adj1" fmla="val 25000"/>
              <a:gd name="adj2" fmla="val 47258"/>
              <a:gd name="adj3" fmla="val 25000"/>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8" name="Google Shape;168;p17"/>
          <p:cNvSpPr/>
          <p:nvPr/>
        </p:nvSpPr>
        <p:spPr>
          <a:xfrm>
            <a:off x="1338575" y="2814150"/>
            <a:ext cx="1377600" cy="1991100"/>
          </a:xfrm>
          <a:prstGeom prst="round2DiagRect">
            <a:avLst>
              <a:gd name="adj1" fmla="val 16667"/>
              <a:gd name="adj2" fmla="val 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200"/>
              <a:t>Nombre</a:t>
            </a:r>
            <a:endParaRPr sz="1200"/>
          </a:p>
          <a:p>
            <a:pPr marL="0" lvl="0" indent="0" algn="ctr" rtl="0">
              <a:spcBef>
                <a:spcPts val="0"/>
              </a:spcBef>
              <a:spcAft>
                <a:spcPts val="0"/>
              </a:spcAft>
              <a:buNone/>
            </a:pPr>
            <a:r>
              <a:rPr lang="es-419" sz="1200"/>
              <a:t>Edad</a:t>
            </a:r>
            <a:endParaRPr sz="1200"/>
          </a:p>
          <a:p>
            <a:pPr marL="0" lvl="0" indent="0" algn="ctr" rtl="0">
              <a:spcBef>
                <a:spcPts val="0"/>
              </a:spcBef>
              <a:spcAft>
                <a:spcPts val="0"/>
              </a:spcAft>
              <a:buNone/>
            </a:pPr>
            <a:r>
              <a:rPr lang="es-419" sz="1200"/>
              <a:t>Domicilio</a:t>
            </a:r>
            <a:endParaRPr sz="1200"/>
          </a:p>
          <a:p>
            <a:pPr marL="0" lvl="0" indent="0" algn="ctr" rtl="0">
              <a:spcBef>
                <a:spcPts val="0"/>
              </a:spcBef>
              <a:spcAft>
                <a:spcPts val="0"/>
              </a:spcAft>
              <a:buNone/>
            </a:pPr>
            <a:r>
              <a:rPr lang="es-419" sz="1200"/>
              <a:t>Estudios</a:t>
            </a:r>
            <a:endParaRPr sz="1200"/>
          </a:p>
        </p:txBody>
      </p:sp>
      <p:sp>
        <p:nvSpPr>
          <p:cNvPr id="169" name="Google Shape;169;p17"/>
          <p:cNvSpPr/>
          <p:nvPr/>
        </p:nvSpPr>
        <p:spPr>
          <a:xfrm>
            <a:off x="4021038" y="2209800"/>
            <a:ext cx="641700" cy="571500"/>
          </a:xfrm>
          <a:prstGeom prst="curvedDownArrow">
            <a:avLst>
              <a:gd name="adj1" fmla="val 25000"/>
              <a:gd name="adj2" fmla="val 51160"/>
              <a:gd name="adj3" fmla="val 25000"/>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0" name="Google Shape;170;p17"/>
          <p:cNvSpPr/>
          <p:nvPr/>
        </p:nvSpPr>
        <p:spPr>
          <a:xfrm>
            <a:off x="3580175" y="2838950"/>
            <a:ext cx="1464900" cy="1991100"/>
          </a:xfrm>
          <a:prstGeom prst="round2DiagRect">
            <a:avLst>
              <a:gd name="adj1" fmla="val 16667"/>
              <a:gd name="adj2" fmla="val 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200"/>
              <a:t>Bienes, cuentas bancarias, información fiscal, inversiones, números de tarjetas bancarias</a:t>
            </a:r>
            <a:endParaRPr sz="1200"/>
          </a:p>
        </p:txBody>
      </p:sp>
      <p:sp>
        <p:nvSpPr>
          <p:cNvPr id="171" name="Google Shape;171;p17"/>
          <p:cNvSpPr/>
          <p:nvPr/>
        </p:nvSpPr>
        <p:spPr>
          <a:xfrm>
            <a:off x="5366650" y="2838900"/>
            <a:ext cx="1377600" cy="1991100"/>
          </a:xfrm>
          <a:prstGeom prst="round2DiagRect">
            <a:avLst>
              <a:gd name="adj1" fmla="val 16667"/>
              <a:gd name="adj2" fmla="val 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419" sz="1200">
                <a:latin typeface="Calibri"/>
                <a:ea typeface="Calibri"/>
                <a:cs typeface="Calibri"/>
                <a:sym typeface="Calibri"/>
              </a:rPr>
              <a:t>L</a:t>
            </a:r>
            <a:r>
              <a:rPr lang="es-419" sz="1200"/>
              <a:t>a dirección IP, correos electrónicos incluso la geolocalización contraseñas, nombre de usuario</a:t>
            </a:r>
            <a:endParaRPr sz="1200"/>
          </a:p>
        </p:txBody>
      </p:sp>
      <p:sp>
        <p:nvSpPr>
          <p:cNvPr id="172" name="Google Shape;172;p17"/>
          <p:cNvSpPr/>
          <p:nvPr/>
        </p:nvSpPr>
        <p:spPr>
          <a:xfrm>
            <a:off x="7065825" y="2814150"/>
            <a:ext cx="1377600" cy="2035500"/>
          </a:xfrm>
          <a:prstGeom prst="round2DiagRect">
            <a:avLst>
              <a:gd name="adj1" fmla="val 16667"/>
              <a:gd name="adj2" fmla="val 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chemeClr val="accent4">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200">
                <a:solidFill>
                  <a:srgbClr val="FF0000"/>
                </a:solidFill>
              </a:rPr>
              <a:t>Origen racial, estado de salud, creencias religiosas, opiniones políticas, preferencia sexual, datos biométricos</a:t>
            </a:r>
            <a:endParaRPr sz="1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907375" y="452225"/>
            <a:ext cx="7505700" cy="13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419" sz="2230">
                <a:solidFill>
                  <a:schemeClr val="dk2"/>
                </a:solidFill>
                <a:latin typeface="Arial"/>
                <a:ea typeface="Arial"/>
                <a:cs typeface="Arial"/>
                <a:sym typeface="Arial"/>
              </a:rPr>
              <a:t>DATOS PERSONALES DE CARÁCTER </a:t>
            </a:r>
            <a:r>
              <a:rPr lang="es-419" sz="2230">
                <a:solidFill>
                  <a:srgbClr val="FF0000"/>
                </a:solidFill>
                <a:latin typeface="Arial"/>
                <a:ea typeface="Arial"/>
                <a:cs typeface="Arial"/>
                <a:sym typeface="Arial"/>
              </a:rPr>
              <a:t>SENSIBLE</a:t>
            </a:r>
            <a:endParaRPr sz="2230">
              <a:solidFill>
                <a:srgbClr val="FF0000"/>
              </a:solidFill>
              <a:latin typeface="Arial"/>
              <a:ea typeface="Arial"/>
              <a:cs typeface="Arial"/>
              <a:sym typeface="Arial"/>
            </a:endParaRPr>
          </a:p>
        </p:txBody>
      </p:sp>
      <p:sp>
        <p:nvSpPr>
          <p:cNvPr id="178" name="Google Shape;178;p18"/>
          <p:cNvSpPr txBox="1">
            <a:spLocks noGrp="1"/>
          </p:cNvSpPr>
          <p:nvPr>
            <p:ph type="body" idx="1"/>
          </p:nvPr>
        </p:nvSpPr>
        <p:spPr>
          <a:xfrm>
            <a:off x="819150" y="1114050"/>
            <a:ext cx="7505700" cy="3424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s-419" sz="1900">
                <a:latin typeface="Arial"/>
                <a:ea typeface="Arial"/>
                <a:cs typeface="Arial"/>
                <a:sym typeface="Arial"/>
              </a:rPr>
              <a:t>Son aquellos datos que afectan a la esfera más intima de su titular, o cuya utilización indebida pueda dar origen a discriminación o conlleven a un riesgo grave para el titular.</a:t>
            </a:r>
            <a:endParaRPr sz="1900">
              <a:latin typeface="Arial"/>
              <a:ea typeface="Arial"/>
              <a:cs typeface="Arial"/>
              <a:sym typeface="Arial"/>
            </a:endParaRPr>
          </a:p>
          <a:p>
            <a:pPr marL="0" lvl="0" indent="0" algn="l" rtl="0">
              <a:spcBef>
                <a:spcPts val="1200"/>
              </a:spcBef>
              <a:spcAft>
                <a:spcPts val="1200"/>
              </a:spcAft>
              <a:buNone/>
            </a:pPr>
            <a:endParaRPr sz="2200">
              <a:latin typeface="Arial"/>
              <a:ea typeface="Arial"/>
              <a:cs typeface="Arial"/>
              <a:sym typeface="Arial"/>
            </a:endParaRPr>
          </a:p>
        </p:txBody>
      </p:sp>
      <p:pic>
        <p:nvPicPr>
          <p:cNvPr id="179" name="Google Shape;179;p18"/>
          <p:cNvPicPr preferRelativeResize="0"/>
          <p:nvPr/>
        </p:nvPicPr>
        <p:blipFill>
          <a:blip r:embed="rId3">
            <a:alphaModFix/>
          </a:blip>
          <a:stretch>
            <a:fillRect/>
          </a:stretch>
        </p:blipFill>
        <p:spPr>
          <a:xfrm>
            <a:off x="554225" y="3159206"/>
            <a:ext cx="1611476" cy="1001094"/>
          </a:xfrm>
          <a:prstGeom prst="rect">
            <a:avLst/>
          </a:prstGeom>
          <a:noFill/>
          <a:ln>
            <a:noFill/>
          </a:ln>
        </p:spPr>
      </p:pic>
      <p:pic>
        <p:nvPicPr>
          <p:cNvPr id="180" name="Google Shape;180;p18"/>
          <p:cNvPicPr preferRelativeResize="0"/>
          <p:nvPr/>
        </p:nvPicPr>
        <p:blipFill>
          <a:blip r:embed="rId4">
            <a:alphaModFix/>
          </a:blip>
          <a:stretch>
            <a:fillRect/>
          </a:stretch>
        </p:blipFill>
        <p:spPr>
          <a:xfrm>
            <a:off x="7021475" y="3383700"/>
            <a:ext cx="1303374" cy="1155149"/>
          </a:xfrm>
          <a:prstGeom prst="rect">
            <a:avLst/>
          </a:prstGeom>
          <a:noFill/>
          <a:ln>
            <a:noFill/>
          </a:ln>
        </p:spPr>
      </p:pic>
      <p:pic>
        <p:nvPicPr>
          <p:cNvPr id="181" name="Google Shape;181;p18"/>
          <p:cNvPicPr preferRelativeResize="0"/>
          <p:nvPr/>
        </p:nvPicPr>
        <p:blipFill>
          <a:blip r:embed="rId5">
            <a:alphaModFix/>
          </a:blip>
          <a:stretch>
            <a:fillRect/>
          </a:stretch>
        </p:blipFill>
        <p:spPr>
          <a:xfrm>
            <a:off x="2554900" y="2913825"/>
            <a:ext cx="1716675" cy="1904724"/>
          </a:xfrm>
          <a:prstGeom prst="rect">
            <a:avLst/>
          </a:prstGeom>
          <a:noFill/>
          <a:ln>
            <a:noFill/>
          </a:ln>
        </p:spPr>
      </p:pic>
      <p:pic>
        <p:nvPicPr>
          <p:cNvPr id="182" name="Google Shape;182;p18"/>
          <p:cNvPicPr preferRelativeResize="0"/>
          <p:nvPr/>
        </p:nvPicPr>
        <p:blipFill>
          <a:blip r:embed="rId6">
            <a:alphaModFix/>
          </a:blip>
          <a:stretch>
            <a:fillRect/>
          </a:stretch>
        </p:blipFill>
        <p:spPr>
          <a:xfrm>
            <a:off x="4660770" y="2913825"/>
            <a:ext cx="1760925" cy="106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6"/>
        <p:cNvGrpSpPr/>
        <p:nvPr/>
      </p:nvGrpSpPr>
      <p:grpSpPr>
        <a:xfrm>
          <a:off x="0" y="0"/>
          <a:ext cx="0" cy="0"/>
          <a:chOff x="0" y="0"/>
          <a:chExt cx="0" cy="0"/>
        </a:xfrm>
      </p:grpSpPr>
      <p:sp>
        <p:nvSpPr>
          <p:cNvPr id="187" name="Google Shape;187;p19"/>
          <p:cNvSpPr txBox="1">
            <a:spLocks noGrp="1"/>
          </p:cNvSpPr>
          <p:nvPr>
            <p:ph type="title"/>
          </p:nvPr>
        </p:nvSpPr>
        <p:spPr>
          <a:xfrm>
            <a:off x="764025" y="4047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ct val="41250"/>
              <a:buNone/>
            </a:pPr>
            <a:r>
              <a:rPr lang="es-419" sz="2400" b="1">
                <a:solidFill>
                  <a:schemeClr val="dk2"/>
                </a:solidFill>
                <a:latin typeface="Arial"/>
                <a:ea typeface="Arial"/>
                <a:cs typeface="Arial"/>
                <a:sym typeface="Arial"/>
              </a:rPr>
              <a:t>TRATAMIENTO DE LOS DATOS PERSONALES</a:t>
            </a:r>
            <a:endParaRPr sz="2400" b="1">
              <a:solidFill>
                <a:schemeClr val="dk2"/>
              </a:solidFill>
              <a:latin typeface="Arial"/>
              <a:ea typeface="Arial"/>
              <a:cs typeface="Arial"/>
              <a:sym typeface="Arial"/>
            </a:endParaRPr>
          </a:p>
          <a:p>
            <a:pPr marL="0" lvl="0" indent="0" algn="l" rtl="0">
              <a:spcBef>
                <a:spcPts val="0"/>
              </a:spcBef>
              <a:spcAft>
                <a:spcPts val="0"/>
              </a:spcAft>
              <a:buSzPct val="41250"/>
              <a:buNone/>
            </a:pPr>
            <a:endParaRPr sz="2400">
              <a:solidFill>
                <a:schemeClr val="dk2"/>
              </a:solidFill>
              <a:latin typeface="Arial"/>
              <a:ea typeface="Arial"/>
              <a:cs typeface="Arial"/>
              <a:sym typeface="Arial"/>
            </a:endParaRPr>
          </a:p>
          <a:p>
            <a:pPr marL="0" lvl="0" indent="0" algn="l" rtl="0">
              <a:spcBef>
                <a:spcPts val="0"/>
              </a:spcBef>
              <a:spcAft>
                <a:spcPts val="0"/>
              </a:spcAft>
              <a:buSzPct val="41250"/>
              <a:buNone/>
            </a:pPr>
            <a:endParaRPr sz="2400">
              <a:solidFill>
                <a:schemeClr val="dk2"/>
              </a:solidFill>
              <a:latin typeface="Arial"/>
              <a:ea typeface="Arial"/>
              <a:cs typeface="Arial"/>
              <a:sym typeface="Arial"/>
            </a:endParaRPr>
          </a:p>
          <a:p>
            <a:pPr marL="0" lvl="0" indent="0" algn="l" rtl="0">
              <a:spcBef>
                <a:spcPts val="0"/>
              </a:spcBef>
              <a:spcAft>
                <a:spcPts val="0"/>
              </a:spcAft>
              <a:buSzPct val="41250"/>
              <a:buNone/>
            </a:pPr>
            <a:endParaRPr sz="2400">
              <a:solidFill>
                <a:schemeClr val="dk2"/>
              </a:solidFill>
              <a:latin typeface="Arial"/>
              <a:ea typeface="Arial"/>
              <a:cs typeface="Arial"/>
              <a:sym typeface="Arial"/>
            </a:endParaRPr>
          </a:p>
          <a:p>
            <a:pPr marL="0" lvl="0" indent="0" algn="l" rtl="0">
              <a:spcBef>
                <a:spcPts val="0"/>
              </a:spcBef>
              <a:spcAft>
                <a:spcPts val="0"/>
              </a:spcAft>
              <a:buSzPct val="41250"/>
              <a:buNone/>
            </a:pPr>
            <a:endParaRPr sz="2400">
              <a:solidFill>
                <a:schemeClr val="dk2"/>
              </a:solidFill>
              <a:latin typeface="Arial"/>
              <a:ea typeface="Arial"/>
              <a:cs typeface="Arial"/>
              <a:sym typeface="Arial"/>
            </a:endParaRPr>
          </a:p>
        </p:txBody>
      </p:sp>
      <p:sp>
        <p:nvSpPr>
          <p:cNvPr id="188" name="Google Shape;188;p19"/>
          <p:cNvSpPr txBox="1">
            <a:spLocks noGrp="1"/>
          </p:cNvSpPr>
          <p:nvPr>
            <p:ph type="body" idx="1"/>
          </p:nvPr>
        </p:nvSpPr>
        <p:spPr>
          <a:xfrm>
            <a:off x="819150" y="1044600"/>
            <a:ext cx="7505700" cy="3206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s-419" sz="1900"/>
              <a:t>Cualquier operación o conjunto de operaciones efectuadas mediante procedimientos manuales o automatizados aplicados a los datos personales, relacionadas con la obtención, uso, registro, organización, conservación, elaboración, utilización, comunicación, difusión, étc. </a:t>
            </a:r>
            <a:endParaRPr sz="1900"/>
          </a:p>
          <a:p>
            <a:pPr marL="0" lvl="0" indent="0" algn="just" rtl="0">
              <a:spcBef>
                <a:spcPts val="1200"/>
              </a:spcBef>
              <a:spcAft>
                <a:spcPts val="0"/>
              </a:spcAft>
              <a:buNone/>
            </a:pPr>
            <a:endParaRPr sz="1900"/>
          </a:p>
          <a:p>
            <a:pPr marL="0" lvl="0" indent="0" algn="just" rtl="0">
              <a:spcBef>
                <a:spcPts val="1200"/>
              </a:spcBef>
              <a:spcAft>
                <a:spcPts val="1200"/>
              </a:spcAft>
              <a:buNone/>
            </a:pPr>
            <a:endParaRPr sz="1900"/>
          </a:p>
        </p:txBody>
      </p:sp>
      <p:pic>
        <p:nvPicPr>
          <p:cNvPr id="189" name="Google Shape;189;p19"/>
          <p:cNvPicPr preferRelativeResize="0"/>
          <p:nvPr/>
        </p:nvPicPr>
        <p:blipFill>
          <a:blip r:embed="rId3">
            <a:alphaModFix/>
          </a:blip>
          <a:stretch>
            <a:fillRect/>
          </a:stretch>
        </p:blipFill>
        <p:spPr>
          <a:xfrm>
            <a:off x="2432425" y="2802400"/>
            <a:ext cx="3581700" cy="179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773775" y="3920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chemeClr val="dk2"/>
                </a:solidFill>
              </a:rPr>
              <a:t>¿Quiénes intervienen en el tratamiento?</a:t>
            </a:r>
            <a:endParaRPr>
              <a:solidFill>
                <a:schemeClr val="dk2"/>
              </a:solidFill>
            </a:endParaRPr>
          </a:p>
        </p:txBody>
      </p:sp>
      <p:sp>
        <p:nvSpPr>
          <p:cNvPr id="195" name="Google Shape;195;p20"/>
          <p:cNvSpPr txBox="1">
            <a:spLocks noGrp="1"/>
          </p:cNvSpPr>
          <p:nvPr>
            <p:ph type="body" idx="1"/>
          </p:nvPr>
        </p:nvSpPr>
        <p:spPr>
          <a:xfrm>
            <a:off x="554550" y="1209525"/>
            <a:ext cx="7505700" cy="2942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s-419" sz="1505">
                <a:solidFill>
                  <a:schemeClr val="accent6"/>
                </a:solidFill>
              </a:rPr>
              <a:t>TITULAR</a:t>
            </a:r>
            <a:endParaRPr sz="1505">
              <a:solidFill>
                <a:schemeClr val="accent6"/>
              </a:solidFill>
            </a:endParaRPr>
          </a:p>
          <a:p>
            <a:pPr marL="0" lvl="0" indent="0" algn="l" rtl="0">
              <a:lnSpc>
                <a:spcPct val="95000"/>
              </a:lnSpc>
              <a:spcBef>
                <a:spcPts val="0"/>
              </a:spcBef>
              <a:spcAft>
                <a:spcPts val="0"/>
              </a:spcAft>
              <a:buSzPts val="935"/>
              <a:buNone/>
            </a:pPr>
            <a:r>
              <a:rPr lang="es-419" sz="1505"/>
              <a:t>La persona física a quien corresponden los datos personales.</a:t>
            </a:r>
            <a:endParaRPr sz="1505"/>
          </a:p>
          <a:p>
            <a:pPr marL="0" lvl="0" indent="0" algn="l" rtl="0">
              <a:lnSpc>
                <a:spcPct val="95000"/>
              </a:lnSpc>
              <a:spcBef>
                <a:spcPts val="0"/>
              </a:spcBef>
              <a:spcAft>
                <a:spcPts val="0"/>
              </a:spcAft>
              <a:buSzPts val="935"/>
              <a:buNone/>
            </a:pPr>
            <a:endParaRPr sz="1505"/>
          </a:p>
          <a:p>
            <a:pPr marL="0" lvl="0" indent="0" algn="l" rtl="0">
              <a:lnSpc>
                <a:spcPct val="95000"/>
              </a:lnSpc>
              <a:spcBef>
                <a:spcPts val="0"/>
              </a:spcBef>
              <a:spcAft>
                <a:spcPts val="0"/>
              </a:spcAft>
              <a:buSzPts val="935"/>
              <a:buNone/>
            </a:pPr>
            <a:r>
              <a:rPr lang="es-419" sz="1505">
                <a:solidFill>
                  <a:schemeClr val="accent6"/>
                </a:solidFill>
              </a:rPr>
              <a:t>RESPONSABLE</a:t>
            </a:r>
            <a:endParaRPr sz="1505">
              <a:solidFill>
                <a:schemeClr val="accent6"/>
              </a:solidFill>
            </a:endParaRPr>
          </a:p>
          <a:p>
            <a:pPr marL="0" lvl="0" indent="0" algn="l" rtl="0">
              <a:lnSpc>
                <a:spcPct val="95000"/>
              </a:lnSpc>
              <a:spcBef>
                <a:spcPts val="0"/>
              </a:spcBef>
              <a:spcAft>
                <a:spcPts val="0"/>
              </a:spcAft>
              <a:buSzPts val="935"/>
              <a:buNone/>
            </a:pPr>
            <a:r>
              <a:rPr lang="es-419" sz="1505"/>
              <a:t>Cualquier sujeto obligado, que decida y determine finalidad, fines, medios, medidas de seguridad y demás cuestiones relacionadas con el tratamiento de datos personales.</a:t>
            </a:r>
            <a:endParaRPr sz="1505"/>
          </a:p>
          <a:p>
            <a:pPr marL="0" lvl="0" indent="0" algn="l" rtl="0">
              <a:lnSpc>
                <a:spcPct val="95000"/>
              </a:lnSpc>
              <a:spcBef>
                <a:spcPts val="0"/>
              </a:spcBef>
              <a:spcAft>
                <a:spcPts val="0"/>
              </a:spcAft>
              <a:buSzPts val="935"/>
              <a:buNone/>
            </a:pPr>
            <a:endParaRPr sz="1505"/>
          </a:p>
          <a:p>
            <a:pPr marL="0" lvl="0" indent="0" algn="l" rtl="0">
              <a:lnSpc>
                <a:spcPct val="95000"/>
              </a:lnSpc>
              <a:spcBef>
                <a:spcPts val="0"/>
              </a:spcBef>
              <a:spcAft>
                <a:spcPts val="0"/>
              </a:spcAft>
              <a:buSzPts val="935"/>
              <a:buNone/>
            </a:pPr>
            <a:r>
              <a:rPr lang="es-419" sz="1505">
                <a:solidFill>
                  <a:schemeClr val="accent6"/>
                </a:solidFill>
              </a:rPr>
              <a:t>USUARIO</a:t>
            </a:r>
            <a:endParaRPr sz="1505">
              <a:solidFill>
                <a:schemeClr val="accent6"/>
              </a:solidFill>
            </a:endParaRPr>
          </a:p>
          <a:p>
            <a:pPr marL="0" lvl="0" indent="0" algn="l" rtl="0">
              <a:lnSpc>
                <a:spcPct val="95000"/>
              </a:lnSpc>
              <a:spcBef>
                <a:spcPts val="0"/>
              </a:spcBef>
              <a:spcAft>
                <a:spcPts val="0"/>
              </a:spcAft>
              <a:buSzPts val="935"/>
              <a:buNone/>
            </a:pPr>
            <a:r>
              <a:rPr lang="es-419" sz="1505"/>
              <a:t>Persona Autorizada por el responsable e integrante del sujeto obligado, que dé tratamiento y/o sistema de datos personales</a:t>
            </a:r>
            <a:endParaRPr sz="1505"/>
          </a:p>
          <a:p>
            <a:pPr marL="0" lvl="0" indent="0" algn="l" rtl="0">
              <a:lnSpc>
                <a:spcPct val="95000"/>
              </a:lnSpc>
              <a:spcBef>
                <a:spcPts val="0"/>
              </a:spcBef>
              <a:spcAft>
                <a:spcPts val="0"/>
              </a:spcAft>
              <a:buSzPts val="935"/>
              <a:buNone/>
            </a:pPr>
            <a:endParaRPr sz="1505"/>
          </a:p>
          <a:p>
            <a:pPr marL="0" lvl="0" indent="0" algn="l" rtl="0">
              <a:lnSpc>
                <a:spcPct val="95000"/>
              </a:lnSpc>
              <a:spcBef>
                <a:spcPts val="0"/>
              </a:spcBef>
              <a:spcAft>
                <a:spcPts val="0"/>
              </a:spcAft>
              <a:buSzPts val="935"/>
              <a:buNone/>
            </a:pPr>
            <a:r>
              <a:rPr lang="es-419" sz="1505">
                <a:solidFill>
                  <a:schemeClr val="accent6"/>
                </a:solidFill>
              </a:rPr>
              <a:t>ENCARGADO</a:t>
            </a:r>
            <a:endParaRPr sz="1505">
              <a:solidFill>
                <a:schemeClr val="accent6"/>
              </a:solidFill>
            </a:endParaRPr>
          </a:p>
          <a:p>
            <a:pPr marL="0" lvl="0" indent="0" algn="l" rtl="0">
              <a:lnSpc>
                <a:spcPct val="95000"/>
              </a:lnSpc>
              <a:spcBef>
                <a:spcPts val="0"/>
              </a:spcBef>
              <a:spcAft>
                <a:spcPts val="0"/>
              </a:spcAft>
              <a:buSzPts val="935"/>
              <a:buNone/>
            </a:pPr>
            <a:r>
              <a:rPr lang="es-419" sz="1505"/>
              <a:t>La persona física o jurídica pública o privada, ajena a la organización del responsable, que sola o conjuntamente con otras trate datos personales a nombre y por cuenta del responsable.</a:t>
            </a:r>
            <a:endParaRPr sz="150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body" idx="1"/>
          </p:nvPr>
        </p:nvSpPr>
        <p:spPr>
          <a:xfrm>
            <a:off x="600825" y="757800"/>
            <a:ext cx="7505700" cy="362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                                                                    </a:t>
            </a:r>
            <a:r>
              <a:rPr lang="es-419" b="1"/>
              <a:t>¿Quién maneja tus datos personales? </a:t>
            </a:r>
            <a:r>
              <a:rPr lang="es-419"/>
              <a:t>    </a:t>
            </a:r>
            <a:endParaRPr/>
          </a:p>
          <a:p>
            <a:pPr marL="1828800" lvl="0" indent="457200" algn="l" rtl="0">
              <a:spcBef>
                <a:spcPts val="1200"/>
              </a:spcBef>
              <a:spcAft>
                <a:spcPts val="0"/>
              </a:spcAft>
              <a:buNone/>
            </a:pPr>
            <a:r>
              <a:rPr lang="es-419"/>
              <a:t>        </a:t>
            </a:r>
            <a:endParaRPr/>
          </a:p>
          <a:p>
            <a:pPr marL="2743200" lvl="0" indent="0" algn="l" rtl="0">
              <a:spcBef>
                <a:spcPts val="1200"/>
              </a:spcBef>
              <a:spcAft>
                <a:spcPts val="0"/>
              </a:spcAft>
              <a:buNone/>
            </a:pPr>
            <a:r>
              <a:rPr lang="es-419"/>
              <a:t> Tu información personal</a:t>
            </a:r>
            <a:endParaRPr/>
          </a:p>
          <a:p>
            <a:pPr marL="0" lvl="0" indent="0" algn="l" rtl="0">
              <a:spcBef>
                <a:spcPts val="1200"/>
              </a:spcBef>
              <a:spcAft>
                <a:spcPts val="1200"/>
              </a:spcAft>
              <a:buNone/>
            </a:pPr>
            <a:endParaRPr/>
          </a:p>
        </p:txBody>
      </p:sp>
      <p:pic>
        <p:nvPicPr>
          <p:cNvPr id="201" name="Google Shape;201;p21"/>
          <p:cNvPicPr preferRelativeResize="0"/>
          <p:nvPr/>
        </p:nvPicPr>
        <p:blipFill>
          <a:blip r:embed="rId3">
            <a:alphaModFix/>
          </a:blip>
          <a:stretch>
            <a:fillRect/>
          </a:stretch>
        </p:blipFill>
        <p:spPr>
          <a:xfrm>
            <a:off x="3616200" y="1799575"/>
            <a:ext cx="1658000" cy="1650350"/>
          </a:xfrm>
          <a:prstGeom prst="rect">
            <a:avLst/>
          </a:prstGeom>
          <a:noFill/>
          <a:ln>
            <a:noFill/>
          </a:ln>
        </p:spPr>
      </p:pic>
      <p:sp>
        <p:nvSpPr>
          <p:cNvPr id="202" name="Google Shape;202;p21"/>
          <p:cNvSpPr/>
          <p:nvPr/>
        </p:nvSpPr>
        <p:spPr>
          <a:xfrm>
            <a:off x="897225" y="722050"/>
            <a:ext cx="1658100" cy="2965200"/>
          </a:xfrm>
          <a:prstGeom prst="flowChartAlternateProcess">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Si es una persona física o moral de carácter privado(incluyendo servicios y ventas en línea)</a:t>
            </a:r>
            <a:endParaRPr>
              <a:latin typeface="Calibri"/>
              <a:ea typeface="Calibri"/>
              <a:cs typeface="Calibri"/>
              <a:sym typeface="Calibri"/>
            </a:endParaRPr>
          </a:p>
        </p:txBody>
      </p:sp>
      <p:sp>
        <p:nvSpPr>
          <p:cNvPr id="203" name="Google Shape;203;p21"/>
          <p:cNvSpPr/>
          <p:nvPr/>
        </p:nvSpPr>
        <p:spPr>
          <a:xfrm>
            <a:off x="5968500" y="683650"/>
            <a:ext cx="1736100" cy="3072600"/>
          </a:xfrm>
          <a:prstGeom prst="flowChartAlternateProcess">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Si es alguna Institución pública sea de orden municipal, estatal o federal</a:t>
            </a:r>
            <a:endParaRPr>
              <a:latin typeface="Calibri"/>
              <a:ea typeface="Calibri"/>
              <a:cs typeface="Calibri"/>
              <a:sym typeface="Calibri"/>
            </a:endParaRPr>
          </a:p>
        </p:txBody>
      </p:sp>
      <p:sp>
        <p:nvSpPr>
          <p:cNvPr id="204" name="Google Shape;204;p21"/>
          <p:cNvSpPr/>
          <p:nvPr/>
        </p:nvSpPr>
        <p:spPr>
          <a:xfrm>
            <a:off x="780125" y="3790850"/>
            <a:ext cx="1776978" cy="1017414"/>
          </a:xfrm>
          <a:prstGeom prst="flowChartTerminator">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El responsable es:</a:t>
            </a:r>
            <a:endParaRPr>
              <a:latin typeface="Calibri"/>
              <a:ea typeface="Calibri"/>
              <a:cs typeface="Calibri"/>
              <a:sym typeface="Calibri"/>
            </a:endParaRPr>
          </a:p>
          <a:p>
            <a:pPr marL="0" lvl="0" indent="0" algn="ctr" rtl="0">
              <a:spcBef>
                <a:spcPts val="0"/>
              </a:spcBef>
              <a:spcAft>
                <a:spcPts val="0"/>
              </a:spcAft>
              <a:buNone/>
            </a:pPr>
            <a:r>
              <a:rPr lang="es-419">
                <a:latin typeface="Calibri"/>
                <a:ea typeface="Calibri"/>
                <a:cs typeface="Calibri"/>
                <a:sym typeface="Calibri"/>
              </a:rPr>
              <a:t>UN PARTICULAR</a:t>
            </a:r>
            <a:endParaRPr>
              <a:latin typeface="Calibri"/>
              <a:ea typeface="Calibri"/>
              <a:cs typeface="Calibri"/>
              <a:sym typeface="Calibri"/>
            </a:endParaRPr>
          </a:p>
        </p:txBody>
      </p:sp>
      <p:sp>
        <p:nvSpPr>
          <p:cNvPr id="205" name="Google Shape;205;p21"/>
          <p:cNvSpPr/>
          <p:nvPr/>
        </p:nvSpPr>
        <p:spPr>
          <a:xfrm>
            <a:off x="5968500" y="3848500"/>
            <a:ext cx="1776978" cy="959742"/>
          </a:xfrm>
          <a:prstGeom prst="flowChartTerminator">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a:latin typeface="Calibri"/>
                <a:ea typeface="Calibri"/>
                <a:cs typeface="Calibri"/>
                <a:sym typeface="Calibri"/>
              </a:rPr>
              <a:t>El responsable es:</a:t>
            </a:r>
            <a:endParaRPr>
              <a:latin typeface="Calibri"/>
              <a:ea typeface="Calibri"/>
              <a:cs typeface="Calibri"/>
              <a:sym typeface="Calibri"/>
            </a:endParaRPr>
          </a:p>
          <a:p>
            <a:pPr marL="0" lvl="0" indent="0" algn="ctr" rtl="0">
              <a:spcBef>
                <a:spcPts val="0"/>
              </a:spcBef>
              <a:spcAft>
                <a:spcPts val="0"/>
              </a:spcAft>
              <a:buNone/>
            </a:pPr>
            <a:r>
              <a:rPr lang="es-419">
                <a:latin typeface="Calibri"/>
                <a:ea typeface="Calibri"/>
                <a:cs typeface="Calibri"/>
                <a:sym typeface="Calibri"/>
              </a:rPr>
              <a:t>un Sujeto Obligado</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3192</Words>
  <Application>Microsoft Office PowerPoint</Application>
  <PresentationFormat>Presentación en pantalla (16:9)</PresentationFormat>
  <Paragraphs>288</Paragraphs>
  <Slides>42</Slides>
  <Notes>42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Arial</vt:lpstr>
      <vt:lpstr>Nunito</vt:lpstr>
      <vt:lpstr>Calibri</vt:lpstr>
      <vt:lpstr>Caveat</vt:lpstr>
      <vt:lpstr>Shift</vt:lpstr>
      <vt:lpstr>TALLER  Instituto  De Transparencia Acceso a la Información y Protección de Datos Personales del Estado de Tamaulipas (ITAIT) </vt:lpstr>
      <vt:lpstr> ¿Qué es el Derecho a la Protección de Datos Personales? </vt:lpstr>
      <vt:lpstr>Marco Constitucional en Materia de Protección de Datos Personales</vt:lpstr>
      <vt:lpstr>DATOS PERSONALES  </vt:lpstr>
      <vt:lpstr>TIPOS DE DATOS</vt:lpstr>
      <vt:lpstr>DATOS PERSONALES DE CARÁCTER SENSIBLE</vt:lpstr>
      <vt:lpstr>TRATAMIENTO DE LOS DATOS PERSONALES    </vt:lpstr>
      <vt:lpstr>¿Quiénes intervienen en el tratamiento?</vt:lpstr>
      <vt:lpstr>Presentación de PowerPoint</vt:lpstr>
      <vt:lpstr>Obligaciones de los encargados</vt:lpstr>
      <vt:lpstr>Presentación de PowerPoint</vt:lpstr>
      <vt:lpstr>Presentación de PowerPoint</vt:lpstr>
      <vt:lpstr> </vt:lpstr>
      <vt:lpstr>Presentación de PowerPoint</vt:lpstr>
      <vt:lpstr>Excepción al Principio de Consentimiento </vt:lpstr>
      <vt:lpstr>Las Instituciones Públicas o Privadas, tienen la Obligación de poner a disposición de los titulares de los datos personales, un documento que se denomina AVISO DE PRIVACIDAD</vt:lpstr>
      <vt:lpstr>Presentación de PowerPoint</vt:lpstr>
      <vt:lpstr>Presentación de PowerPoint</vt:lpstr>
      <vt:lpstr>EL AVISO DE PRIVACIDAD establecido en la Ley debe ponerse a disposición del titular en dos modalidades: </vt:lpstr>
      <vt:lpstr>En el Aviso de Privacidad queda prohibido:</vt:lpstr>
      <vt:lpstr>Aviso Simplificado deberá contener…</vt:lpstr>
      <vt:lpstr> Aviso de Privacidad Integral….</vt:lpstr>
      <vt:lpstr>Ejemplos</vt:lpstr>
      <vt:lpstr>Evaluación   ¿El aviso de privacidad señala el nombre del responsable?  ¿El aviso de privacidad además de la denominación del responsable, incluye la    abreviatura o acrónimo con el que se le identifica? </vt:lpstr>
      <vt:lpstr>Presentación de PowerPoint</vt:lpstr>
      <vt:lpstr>Presentación de PowerPoint</vt:lpstr>
      <vt:lpstr>Presentación de PowerPoint</vt:lpstr>
      <vt:lpstr>Observaciones</vt:lpstr>
      <vt:lpstr>Presentación de PowerPoint</vt:lpstr>
      <vt:lpstr>Presentación de PowerPoint</vt:lpstr>
      <vt:lpstr>En caso de tratar datos sensibles, patrimoniales, de menores o incapaces</vt:lpstr>
      <vt:lpstr>¿Cuándo se da a conocer el AVISO DE PRIVACIDAD ?</vt:lpstr>
      <vt:lpstr>DEBERES ART. 46 </vt:lpstr>
      <vt:lpstr>¡IMPORTANTE!</vt:lpstr>
      <vt:lpstr>     DERECHOS ARCO ¿QUÉ SON?</vt:lpstr>
      <vt:lpstr>Acceso    Facultad de solicitar el acceso a los datos personales que se encuentran en las bases de datos, sistemas, archivos, registros o expedientes de los responsables, que los almacena o utiliza, así como conocer la información relacionada con las condiciones y generalidades del tratamiento que se les da. Rectificación Facultad de solicitar a cualquier responsable la corrección de los datos personales  que posean de un trámite o servicio realizado, y éstos sean inexactos o incompletos o no se encuentren actualizados. Cancelación Facultad de solicitar que los datos personales sean suprimidos o eliminados de los archivos, registros, expedientes, sistemas bases de datos de cualquier responsable y dejen de ser tratados. Oposición  Facultad de solicitar a cualquier responsable que se abstenga de utilizar información personal para ciertos fines.                       </vt:lpstr>
      <vt:lpstr>Relación entre los elementos informativos del Aviso de Privacidad, los principios y Derechos</vt:lpstr>
      <vt:lpstr>EXISTEN DOS PROCEDIMIENTOS PARA GARANTIZAR EL CUMPLIMIENTO DE LA LEY</vt:lpstr>
      <vt:lpstr>PARA GARANTIZAR LA MÁXIMA PROTECCIÓN DE LOS DATOS PERSONALES</vt:lpstr>
      <vt:lpstr>Presentación de PowerPoint</vt:lpstr>
      <vt:lpstr>Fenómenos que vulneran los datos personales y la privacidad</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Instituto  De Transparencia Acceso a la Información y Protección de Datos Personales del Estado de Tamaulipas (ITAIT) </dc:title>
  <dc:creator>Asist Presidencia</dc:creator>
  <cp:lastModifiedBy>Asist Presidencia</cp:lastModifiedBy>
  <cp:revision>6</cp:revision>
  <dcterms:modified xsi:type="dcterms:W3CDTF">2023-12-04T17:42:12Z</dcterms:modified>
</cp:coreProperties>
</file>